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1"/>
  </p:notesMasterIdLst>
  <p:sldIdLst>
    <p:sldId id="257" r:id="rId3"/>
    <p:sldId id="258" r:id="rId4"/>
    <p:sldId id="276" r:id="rId5"/>
    <p:sldId id="259" r:id="rId6"/>
    <p:sldId id="265" r:id="rId7"/>
    <p:sldId id="266" r:id="rId8"/>
    <p:sldId id="267" r:id="rId9"/>
    <p:sldId id="268" r:id="rId10"/>
    <p:sldId id="264" r:id="rId11"/>
    <p:sldId id="269" r:id="rId12"/>
    <p:sldId id="270" r:id="rId13"/>
    <p:sldId id="271" r:id="rId14"/>
    <p:sldId id="260" r:id="rId15"/>
    <p:sldId id="272" r:id="rId16"/>
    <p:sldId id="273" r:id="rId17"/>
    <p:sldId id="277" r:id="rId18"/>
    <p:sldId id="278" r:id="rId19"/>
    <p:sldId id="263"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2352" y="-9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606771-263F-494D-8054-7A14FDEA4D3E}" type="datetimeFigureOut">
              <a:rPr lang="en-US" smtClean="0"/>
              <a:t>9/12/2018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B987FF-2228-4DC2-9D27-A59E60ABFBA2}" type="slidenum">
              <a:rPr lang="en-US" smtClean="0"/>
              <a:t>‹#›</a:t>
            </a:fld>
            <a:endParaRPr lang="en-US"/>
          </a:p>
        </p:txBody>
      </p:sp>
    </p:spTree>
    <p:extLst>
      <p:ext uri="{BB962C8B-B14F-4D97-AF65-F5344CB8AC3E}">
        <p14:creationId xmlns:p14="http://schemas.microsoft.com/office/powerpoint/2010/main" val="76915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C20486-4B94-4A35-BBC9-FFDD26C2DDC5}"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026268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Need better pictures</a:t>
            </a:r>
            <a:endParaRPr lang="en-US" dirty="0"/>
          </a:p>
        </p:txBody>
      </p:sp>
      <p:sp>
        <p:nvSpPr>
          <p:cNvPr id="4" name="Slide Number Placeholder 3"/>
          <p:cNvSpPr>
            <a:spLocks noGrp="1"/>
          </p:cNvSpPr>
          <p:nvPr>
            <p:ph type="sldNum" sz="quarter" idx="10"/>
          </p:nvPr>
        </p:nvSpPr>
        <p:spPr/>
        <p:txBody>
          <a:bodyPr/>
          <a:lstStyle/>
          <a:p>
            <a:fld id="{F5C20486-4B94-4A35-BBC9-FFDD26C2DDC5}"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026268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Need better pictures</a:t>
            </a:r>
            <a:endParaRPr lang="en-US" dirty="0"/>
          </a:p>
        </p:txBody>
      </p:sp>
      <p:sp>
        <p:nvSpPr>
          <p:cNvPr id="4" name="Slide Number Placeholder 3"/>
          <p:cNvSpPr>
            <a:spLocks noGrp="1"/>
          </p:cNvSpPr>
          <p:nvPr>
            <p:ph type="sldNum" sz="quarter" idx="10"/>
          </p:nvPr>
        </p:nvSpPr>
        <p:spPr/>
        <p:txBody>
          <a:bodyPr/>
          <a:lstStyle/>
          <a:p>
            <a:fld id="{F5C20486-4B94-4A35-BBC9-FFDD26C2DDC5}"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026268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Need better pictures</a:t>
            </a:r>
            <a:endParaRPr lang="en-US" dirty="0"/>
          </a:p>
        </p:txBody>
      </p:sp>
      <p:sp>
        <p:nvSpPr>
          <p:cNvPr id="4" name="Slide Number Placeholder 3"/>
          <p:cNvSpPr>
            <a:spLocks noGrp="1"/>
          </p:cNvSpPr>
          <p:nvPr>
            <p:ph type="sldNum" sz="quarter" idx="10"/>
          </p:nvPr>
        </p:nvSpPr>
        <p:spPr/>
        <p:txBody>
          <a:bodyPr/>
          <a:lstStyle/>
          <a:p>
            <a:fld id="{F5C20486-4B94-4A35-BBC9-FFDD26C2DDC5}"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026268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C20486-4B94-4A35-BBC9-FFDD26C2DDC5}"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026268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C20486-4B94-4A35-BBC9-FFDD26C2DDC5}"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026268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 in airport weather warning criteria for </a:t>
            </a:r>
            <a:r>
              <a:rPr lang="en-US" dirty="0" err="1" smtClean="0"/>
              <a:t>bozeman</a:t>
            </a:r>
            <a:endParaRPr lang="en-US" dirty="0"/>
          </a:p>
        </p:txBody>
      </p:sp>
      <p:sp>
        <p:nvSpPr>
          <p:cNvPr id="4" name="Slide Number Placeholder 3"/>
          <p:cNvSpPr>
            <a:spLocks noGrp="1"/>
          </p:cNvSpPr>
          <p:nvPr>
            <p:ph type="sldNum" sz="quarter" idx="10"/>
          </p:nvPr>
        </p:nvSpPr>
        <p:spPr/>
        <p:txBody>
          <a:bodyPr/>
          <a:lstStyle/>
          <a:p>
            <a:fld id="{F5C20486-4B94-4A35-BBC9-FFDD26C2DDC5}"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026268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C20486-4B94-4A35-BBC9-FFDD26C2DDC5}"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026268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C20486-4B94-4A35-BBC9-FFDD26C2DDC5}"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026268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C20486-4B94-4A35-BBC9-FFDD26C2DDC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026268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C20486-4B94-4A35-BBC9-FFDD26C2DDC5}"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026268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AD3EE6-B6A3-4EBF-8DA7-C44A8F3A196C}"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271520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C20486-4B94-4A35-BBC9-FFDD26C2DDC5}"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026268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C20486-4B94-4A35-BBC9-FFDD26C2DDC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026268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C20486-4B94-4A35-BBC9-FFDD26C2DDC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026268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C20486-4B94-4A35-BBC9-FFDD26C2DDC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026268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C20486-4B94-4A35-BBC9-FFDD26C2DDC5}"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026268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better pictures</a:t>
            </a:r>
            <a:endParaRPr lang="en-US" dirty="0"/>
          </a:p>
        </p:txBody>
      </p:sp>
      <p:sp>
        <p:nvSpPr>
          <p:cNvPr id="4" name="Slide Number Placeholder 3"/>
          <p:cNvSpPr>
            <a:spLocks noGrp="1"/>
          </p:cNvSpPr>
          <p:nvPr>
            <p:ph type="sldNum" sz="quarter" idx="10"/>
          </p:nvPr>
        </p:nvSpPr>
        <p:spPr/>
        <p:txBody>
          <a:bodyPr/>
          <a:lstStyle/>
          <a:p>
            <a:fld id="{F5C20486-4B94-4A35-BBC9-FFDD26C2DDC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026268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41456B-A8CB-478B-A352-F1242DFF8E65}" type="datetimeFigureOut">
              <a:rPr lang="en-US" smtClean="0">
                <a:solidFill>
                  <a:prstClr val="black">
                    <a:tint val="75000"/>
                  </a:prstClr>
                </a:solidFill>
              </a:rPr>
              <a:pPr/>
              <a:t>9/12/2018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2EE58C-4F22-4374-8F19-0791BF582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6144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41456B-A8CB-478B-A352-F1242DFF8E65}" type="datetimeFigureOut">
              <a:rPr lang="en-US" smtClean="0">
                <a:solidFill>
                  <a:prstClr val="black">
                    <a:tint val="75000"/>
                  </a:prstClr>
                </a:solidFill>
              </a:rPr>
              <a:pPr/>
              <a:t>9/12/2018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2EE58C-4F22-4374-8F19-0791BF582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7937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41456B-A8CB-478B-A352-F1242DFF8E65}" type="datetimeFigureOut">
              <a:rPr lang="en-US" smtClean="0">
                <a:solidFill>
                  <a:prstClr val="black">
                    <a:tint val="75000"/>
                  </a:prstClr>
                </a:solidFill>
              </a:rPr>
              <a:pPr/>
              <a:t>9/12/2018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2EE58C-4F22-4374-8F19-0791BF582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7911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47DAD7-790A-4BE1-A4F2-897A76BA1C60}" type="datetimeFigureOut">
              <a:rPr lang="en-US" smtClean="0">
                <a:solidFill>
                  <a:prstClr val="black">
                    <a:tint val="75000"/>
                  </a:prstClr>
                </a:solidFill>
              </a:rPr>
              <a:pPr/>
              <a:t>9/12/2018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22AA48-3F3F-44F2-9554-869216B8AC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1984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47DAD7-790A-4BE1-A4F2-897A76BA1C60}" type="datetimeFigureOut">
              <a:rPr lang="en-US" smtClean="0">
                <a:solidFill>
                  <a:prstClr val="black">
                    <a:tint val="75000"/>
                  </a:prstClr>
                </a:solidFill>
              </a:rPr>
              <a:pPr/>
              <a:t>9/12/2018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22AA48-3F3F-44F2-9554-869216B8AC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506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47DAD7-790A-4BE1-A4F2-897A76BA1C60}" type="datetimeFigureOut">
              <a:rPr lang="en-US" smtClean="0">
                <a:solidFill>
                  <a:prstClr val="black">
                    <a:tint val="75000"/>
                  </a:prstClr>
                </a:solidFill>
              </a:rPr>
              <a:pPr/>
              <a:t>9/12/2018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22AA48-3F3F-44F2-9554-869216B8AC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7110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47DAD7-790A-4BE1-A4F2-897A76BA1C60}" type="datetimeFigureOut">
              <a:rPr lang="en-US" smtClean="0">
                <a:solidFill>
                  <a:prstClr val="black">
                    <a:tint val="75000"/>
                  </a:prstClr>
                </a:solidFill>
              </a:rPr>
              <a:pPr/>
              <a:t>9/12/2018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22AA48-3F3F-44F2-9554-869216B8AC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068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47DAD7-790A-4BE1-A4F2-897A76BA1C60}" type="datetimeFigureOut">
              <a:rPr lang="en-US" smtClean="0">
                <a:solidFill>
                  <a:prstClr val="black">
                    <a:tint val="75000"/>
                  </a:prstClr>
                </a:solidFill>
              </a:rPr>
              <a:pPr/>
              <a:t>9/12/2018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22AA48-3F3F-44F2-9554-869216B8AC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7288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47DAD7-790A-4BE1-A4F2-897A76BA1C60}" type="datetimeFigureOut">
              <a:rPr lang="en-US" smtClean="0">
                <a:solidFill>
                  <a:prstClr val="black">
                    <a:tint val="75000"/>
                  </a:prstClr>
                </a:solidFill>
              </a:rPr>
              <a:pPr/>
              <a:t>9/12/2018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22AA48-3F3F-44F2-9554-869216B8AC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3524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47DAD7-790A-4BE1-A4F2-897A76BA1C60}" type="datetimeFigureOut">
              <a:rPr lang="en-US" smtClean="0">
                <a:solidFill>
                  <a:prstClr val="black">
                    <a:tint val="75000"/>
                  </a:prstClr>
                </a:solidFill>
              </a:rPr>
              <a:pPr/>
              <a:t>9/12/2018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22AA48-3F3F-44F2-9554-869216B8AC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060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47DAD7-790A-4BE1-A4F2-897A76BA1C60}" type="datetimeFigureOut">
              <a:rPr lang="en-US" smtClean="0">
                <a:solidFill>
                  <a:prstClr val="black">
                    <a:tint val="75000"/>
                  </a:prstClr>
                </a:solidFill>
              </a:rPr>
              <a:pPr/>
              <a:t>9/12/2018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22AA48-3F3F-44F2-9554-869216B8AC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594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41456B-A8CB-478B-A352-F1242DFF8E65}" type="datetimeFigureOut">
              <a:rPr lang="en-US" smtClean="0">
                <a:solidFill>
                  <a:prstClr val="black">
                    <a:tint val="75000"/>
                  </a:prstClr>
                </a:solidFill>
              </a:rPr>
              <a:pPr/>
              <a:t>9/12/2018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2EE58C-4F22-4374-8F19-0791BF582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5664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47DAD7-790A-4BE1-A4F2-897A76BA1C60}" type="datetimeFigureOut">
              <a:rPr lang="en-US" smtClean="0">
                <a:solidFill>
                  <a:prstClr val="black">
                    <a:tint val="75000"/>
                  </a:prstClr>
                </a:solidFill>
              </a:rPr>
              <a:pPr/>
              <a:t>9/12/2018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22AA48-3F3F-44F2-9554-869216B8AC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9862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47DAD7-790A-4BE1-A4F2-897A76BA1C60}" type="datetimeFigureOut">
              <a:rPr lang="en-US" smtClean="0">
                <a:solidFill>
                  <a:prstClr val="black">
                    <a:tint val="75000"/>
                  </a:prstClr>
                </a:solidFill>
              </a:rPr>
              <a:pPr/>
              <a:t>9/12/2018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22AA48-3F3F-44F2-9554-869216B8AC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5716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47DAD7-790A-4BE1-A4F2-897A76BA1C60}" type="datetimeFigureOut">
              <a:rPr lang="en-US" smtClean="0">
                <a:solidFill>
                  <a:prstClr val="black">
                    <a:tint val="75000"/>
                  </a:prstClr>
                </a:solidFill>
              </a:rPr>
              <a:pPr/>
              <a:t>9/12/2018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22AA48-3F3F-44F2-9554-869216B8AC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737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41456B-A8CB-478B-A352-F1242DFF8E65}" type="datetimeFigureOut">
              <a:rPr lang="en-US" smtClean="0">
                <a:solidFill>
                  <a:prstClr val="black">
                    <a:tint val="75000"/>
                  </a:prstClr>
                </a:solidFill>
              </a:rPr>
              <a:pPr/>
              <a:t>9/12/2018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2EE58C-4F22-4374-8F19-0791BF582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929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41456B-A8CB-478B-A352-F1242DFF8E65}" type="datetimeFigureOut">
              <a:rPr lang="en-US" smtClean="0">
                <a:solidFill>
                  <a:prstClr val="black">
                    <a:tint val="75000"/>
                  </a:prstClr>
                </a:solidFill>
              </a:rPr>
              <a:pPr/>
              <a:t>9/12/2018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2EE58C-4F22-4374-8F19-0791BF582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811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41456B-A8CB-478B-A352-F1242DFF8E65}" type="datetimeFigureOut">
              <a:rPr lang="en-US" smtClean="0">
                <a:solidFill>
                  <a:prstClr val="black">
                    <a:tint val="75000"/>
                  </a:prstClr>
                </a:solidFill>
              </a:rPr>
              <a:pPr/>
              <a:t>9/12/2018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32EE58C-4F22-4374-8F19-0791BF582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753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41456B-A8CB-478B-A352-F1242DFF8E65}" type="datetimeFigureOut">
              <a:rPr lang="en-US" smtClean="0">
                <a:solidFill>
                  <a:prstClr val="black">
                    <a:tint val="75000"/>
                  </a:prstClr>
                </a:solidFill>
              </a:rPr>
              <a:pPr/>
              <a:t>9/12/2018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32EE58C-4F22-4374-8F19-0791BF582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814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41456B-A8CB-478B-A352-F1242DFF8E65}" type="datetimeFigureOut">
              <a:rPr lang="en-US" smtClean="0">
                <a:solidFill>
                  <a:prstClr val="black">
                    <a:tint val="75000"/>
                  </a:prstClr>
                </a:solidFill>
              </a:rPr>
              <a:pPr/>
              <a:t>9/12/2018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32EE58C-4F22-4374-8F19-0791BF582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939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41456B-A8CB-478B-A352-F1242DFF8E65}" type="datetimeFigureOut">
              <a:rPr lang="en-US" smtClean="0">
                <a:solidFill>
                  <a:prstClr val="black">
                    <a:tint val="75000"/>
                  </a:prstClr>
                </a:solidFill>
              </a:rPr>
              <a:pPr/>
              <a:t>9/12/2018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2EE58C-4F22-4374-8F19-0791BF582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404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41456B-A8CB-478B-A352-F1242DFF8E65}" type="datetimeFigureOut">
              <a:rPr lang="en-US" smtClean="0">
                <a:solidFill>
                  <a:prstClr val="black">
                    <a:tint val="75000"/>
                  </a:prstClr>
                </a:solidFill>
              </a:rPr>
              <a:pPr/>
              <a:t>9/12/2018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2EE58C-4F22-4374-8F19-0791BF582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63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41456B-A8CB-478B-A352-F1242DFF8E65}" type="datetimeFigureOut">
              <a:rPr lang="en-US" smtClean="0">
                <a:solidFill>
                  <a:prstClr val="black">
                    <a:tint val="75000"/>
                  </a:prstClr>
                </a:solidFill>
              </a:rPr>
              <a:pPr/>
              <a:t>9/12/2018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EE58C-4F22-4374-8F19-0791BF5825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3563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47DAD7-790A-4BE1-A4F2-897A76BA1C60}" type="datetimeFigureOut">
              <a:rPr lang="en-US" smtClean="0">
                <a:solidFill>
                  <a:prstClr val="black">
                    <a:tint val="75000"/>
                  </a:prstClr>
                </a:solidFill>
              </a:rPr>
              <a:pPr/>
              <a:t>9/12/2018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2AA48-3F3F-44F2-9554-869216B8AC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1722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0.xml"/><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4000" r="-14000"/>
          </a:stretch>
        </a:blipFill>
        <a:effectLst/>
      </p:bgPr>
    </p:bg>
    <p:spTree>
      <p:nvGrpSpPr>
        <p:cNvPr id="1" name=""/>
        <p:cNvGrpSpPr/>
        <p:nvPr/>
      </p:nvGrpSpPr>
      <p:grpSpPr>
        <a:xfrm>
          <a:off x="0" y="0"/>
          <a:ext cx="0" cy="0"/>
          <a:chOff x="0" y="0"/>
          <a:chExt cx="0" cy="0"/>
        </a:xfrm>
      </p:grpSpPr>
      <p:sp>
        <p:nvSpPr>
          <p:cNvPr id="14" name="Subtitle 2"/>
          <p:cNvSpPr txBox="1">
            <a:spLocks/>
          </p:cNvSpPr>
          <p:nvPr/>
        </p:nvSpPr>
        <p:spPr bwMode="auto">
          <a:xfrm>
            <a:off x="5334000" y="4191000"/>
            <a:ext cx="3657600" cy="2514600"/>
          </a:xfrm>
          <a:prstGeom prst="rect">
            <a:avLst/>
          </a:prstGeom>
          <a:noFill/>
          <a:ln>
            <a:noFill/>
            <a:miter lim="800000"/>
            <a:headEnd/>
            <a:tailEnd/>
          </a:ln>
          <a:effectLst>
            <a:outerShdw dist="35875" dir="2703727"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0" indent="0" algn="ctr" rtl="0" eaLnBrk="0" fontAlgn="base" hangingPunct="0">
              <a:spcBef>
                <a:spcPct val="20000"/>
              </a:spcBef>
              <a:spcAft>
                <a:spcPct val="0"/>
              </a:spcAft>
              <a:buSzPct val="85000"/>
              <a:buNone/>
              <a:defRPr sz="3200" b="1">
                <a:solidFill>
                  <a:schemeClr val="bg1"/>
                </a:solidFill>
                <a:latin typeface="+mn-lt"/>
                <a:ea typeface="+mn-ea"/>
                <a:cs typeface="+mn-cs"/>
              </a:defRPr>
            </a:lvl1pPr>
            <a:lvl2pPr marL="457200" indent="0" algn="ctr" rtl="0" eaLnBrk="0" fontAlgn="base" hangingPunct="0">
              <a:spcBef>
                <a:spcPct val="20000"/>
              </a:spcBef>
              <a:spcAft>
                <a:spcPct val="0"/>
              </a:spcAft>
              <a:buSzPct val="85000"/>
              <a:buNone/>
              <a:defRPr sz="2800" b="1" i="1">
                <a:solidFill>
                  <a:srgbClr val="F5F888"/>
                </a:solidFill>
                <a:latin typeface="+mn-lt"/>
              </a:defRPr>
            </a:lvl2pPr>
            <a:lvl3pPr marL="914400" indent="0" algn="ctr" rtl="0" eaLnBrk="0" fontAlgn="base" hangingPunct="0">
              <a:spcBef>
                <a:spcPct val="20000"/>
              </a:spcBef>
              <a:spcAft>
                <a:spcPct val="0"/>
              </a:spcAft>
              <a:buSzPct val="85000"/>
              <a:buNone/>
              <a:defRPr sz="2400" b="1">
                <a:solidFill>
                  <a:schemeClr val="bg1"/>
                </a:solidFill>
                <a:latin typeface="+mn-lt"/>
              </a:defRPr>
            </a:lvl3pPr>
            <a:lvl4pPr marL="1371600" indent="0" algn="ctr" rtl="0" eaLnBrk="0" fontAlgn="base" hangingPunct="0">
              <a:spcBef>
                <a:spcPct val="20000"/>
              </a:spcBef>
              <a:spcAft>
                <a:spcPct val="0"/>
              </a:spcAft>
              <a:buSzPct val="85000"/>
              <a:buNone/>
              <a:defRPr sz="2000" b="1" i="1">
                <a:solidFill>
                  <a:srgbClr val="F5F888"/>
                </a:solidFill>
                <a:latin typeface="+mn-lt"/>
              </a:defRPr>
            </a:lvl4pPr>
            <a:lvl5pPr marL="1828800" indent="0" algn="ctr" rtl="0" eaLnBrk="0" fontAlgn="base" hangingPunct="0">
              <a:spcBef>
                <a:spcPct val="20000"/>
              </a:spcBef>
              <a:spcAft>
                <a:spcPct val="0"/>
              </a:spcAft>
              <a:buSzPct val="85000"/>
              <a:buNone/>
              <a:defRPr sz="2000" b="1">
                <a:solidFill>
                  <a:schemeClr val="bg1"/>
                </a:solidFill>
                <a:latin typeface="+mn-lt"/>
              </a:defRPr>
            </a:lvl5pPr>
            <a:lvl6pPr marL="2286000" indent="0" algn="ctr" rtl="0" fontAlgn="base">
              <a:spcBef>
                <a:spcPct val="20000"/>
              </a:spcBef>
              <a:spcAft>
                <a:spcPct val="0"/>
              </a:spcAft>
              <a:buSzPct val="85000"/>
              <a:buNone/>
              <a:defRPr sz="2000" b="1">
                <a:solidFill>
                  <a:schemeClr val="bg1"/>
                </a:solidFill>
                <a:latin typeface="+mn-lt"/>
              </a:defRPr>
            </a:lvl6pPr>
            <a:lvl7pPr marL="2743200" indent="0" algn="ctr" rtl="0" fontAlgn="base">
              <a:spcBef>
                <a:spcPct val="20000"/>
              </a:spcBef>
              <a:spcAft>
                <a:spcPct val="0"/>
              </a:spcAft>
              <a:buSzPct val="85000"/>
              <a:buNone/>
              <a:defRPr sz="2000" b="1">
                <a:solidFill>
                  <a:schemeClr val="bg1"/>
                </a:solidFill>
                <a:latin typeface="+mn-lt"/>
              </a:defRPr>
            </a:lvl7pPr>
            <a:lvl8pPr marL="3200400" indent="0" algn="ctr" rtl="0" fontAlgn="base">
              <a:spcBef>
                <a:spcPct val="20000"/>
              </a:spcBef>
              <a:spcAft>
                <a:spcPct val="0"/>
              </a:spcAft>
              <a:buSzPct val="85000"/>
              <a:buNone/>
              <a:defRPr sz="2000" b="1">
                <a:solidFill>
                  <a:schemeClr val="bg1"/>
                </a:solidFill>
                <a:latin typeface="+mn-lt"/>
              </a:defRPr>
            </a:lvl8pPr>
            <a:lvl9pPr marL="3657600" indent="0" algn="ctr" rtl="0" fontAlgn="base">
              <a:spcBef>
                <a:spcPct val="20000"/>
              </a:spcBef>
              <a:spcAft>
                <a:spcPct val="0"/>
              </a:spcAft>
              <a:buSzPct val="85000"/>
              <a:buNone/>
              <a:defRPr sz="2000" b="1">
                <a:solidFill>
                  <a:schemeClr val="bg1"/>
                </a:solidFill>
                <a:latin typeface="+mn-lt"/>
              </a:defRPr>
            </a:lvl9pPr>
          </a:lstStyle>
          <a:p>
            <a:pPr marL="0" marR="0" lvl="0" indent="0" algn="r" defTabSz="914400" rtl="0" eaLnBrk="1" fontAlgn="base" latinLnBrk="0" hangingPunct="1">
              <a:lnSpc>
                <a:spcPct val="100000"/>
              </a:lnSpc>
              <a:spcBef>
                <a:spcPts val="0"/>
              </a:spcBef>
              <a:spcAft>
                <a:spcPct val="0"/>
              </a:spcAft>
              <a:buClrTx/>
              <a:buSzPct val="85000"/>
              <a:buFontTx/>
              <a:buNone/>
              <a:tabLst/>
              <a:defRPr/>
            </a:pPr>
            <a:r>
              <a:rPr kumimoji="0" lang="en-US" sz="24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Jason Anglin</a:t>
            </a:r>
          </a:p>
          <a:p>
            <a:pPr marL="0" marR="0" lvl="0" indent="0" algn="r" defTabSz="914400" rtl="0" eaLnBrk="1" fontAlgn="base" latinLnBrk="0" hangingPunct="1">
              <a:lnSpc>
                <a:spcPct val="100000"/>
              </a:lnSpc>
              <a:spcBef>
                <a:spcPts val="0"/>
              </a:spcBef>
              <a:spcAft>
                <a:spcPct val="0"/>
              </a:spcAft>
              <a:buClrTx/>
              <a:buSzPct val="85000"/>
              <a:buFontTx/>
              <a:buNone/>
              <a:tabLst/>
              <a:defRPr/>
            </a:pPr>
            <a:r>
              <a:rPr kumimoji="0" lang="en-US" sz="24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National Weather Service</a:t>
            </a:r>
          </a:p>
          <a:p>
            <a:pPr marL="0" marR="0" lvl="0" indent="0" algn="r" defTabSz="914400" rtl="0" eaLnBrk="1" fontAlgn="base" latinLnBrk="0" hangingPunct="1">
              <a:lnSpc>
                <a:spcPct val="100000"/>
              </a:lnSpc>
              <a:spcBef>
                <a:spcPts val="0"/>
              </a:spcBef>
              <a:spcAft>
                <a:spcPct val="0"/>
              </a:spcAft>
              <a:buClrTx/>
              <a:buSzPct val="85000"/>
              <a:buFontTx/>
              <a:buNone/>
              <a:tabLst/>
              <a:defRPr/>
            </a:pPr>
            <a:r>
              <a:rPr kumimoji="0" lang="en-US" sz="24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 Great Falls, MT</a:t>
            </a:r>
          </a:p>
          <a:p>
            <a:pPr marL="0" marR="0" lvl="0" indent="0" algn="r" defTabSz="914400" rtl="0" eaLnBrk="1" fontAlgn="base" latinLnBrk="0" hangingPunct="1">
              <a:lnSpc>
                <a:spcPct val="100000"/>
              </a:lnSpc>
              <a:spcBef>
                <a:spcPts val="0"/>
              </a:spcBef>
              <a:spcAft>
                <a:spcPct val="0"/>
              </a:spcAft>
              <a:buClrTx/>
              <a:buSzPct val="85000"/>
              <a:buFontTx/>
              <a:buNone/>
              <a:tabLst/>
              <a:defRPr/>
            </a:pPr>
            <a:r>
              <a:rPr lang="en-US" sz="2400" b="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rPr>
              <a:t>jason.anglin@noaa.gov</a:t>
            </a:r>
            <a:endParaRPr kumimoji="0" lang="en-US" sz="24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endParaRPr>
          </a:p>
        </p:txBody>
      </p:sp>
      <p:grpSp>
        <p:nvGrpSpPr>
          <p:cNvPr id="13" name="Group 12"/>
          <p:cNvGrpSpPr/>
          <p:nvPr/>
        </p:nvGrpSpPr>
        <p:grpSpPr>
          <a:xfrm>
            <a:off x="-9527" y="73903"/>
            <a:ext cx="9153528" cy="6733754"/>
            <a:chOff x="-9527" y="73903"/>
            <a:chExt cx="9153528" cy="6733754"/>
          </a:xfrm>
        </p:grpSpPr>
        <p:sp>
          <p:nvSpPr>
            <p:cNvPr id="15" name="Rectangle 14"/>
            <p:cNvSpPr/>
            <p:nvPr/>
          </p:nvSpPr>
          <p:spPr>
            <a:xfrm>
              <a:off x="0" y="6400800"/>
              <a:ext cx="9144001" cy="3429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0" y="180975"/>
              <a:ext cx="9144001"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7" name="Straight Connector 16"/>
            <p:cNvCxnSpPr/>
            <p:nvPr/>
          </p:nvCxnSpPr>
          <p:spPr>
            <a:xfrm flipH="1">
              <a:off x="-9525" y="8286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525" y="64008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527" y="67437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527" y="1809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descr="http://2.bp.blogspot.com/-oJqr5hrhjqs/UJErtiO_46I/AAAAAAAAGNY/nE7dNgCrdOo/s1600/NW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5" y="73903"/>
              <a:ext cx="892361" cy="883927"/>
            </a:xfrm>
            <a:prstGeom prst="rect">
              <a:avLst/>
            </a:prstGeom>
            <a:noFill/>
            <a:effectLst>
              <a:outerShdw blurRad="50800" dist="38100" dir="2700000" algn="tl" rotWithShape="0">
                <a:prstClr val="black">
                  <a:alpha val="40000"/>
                </a:prstClr>
              </a:outerShdw>
            </a:effectLst>
          </p:spPr>
        </p:pic>
        <p:sp>
          <p:nvSpPr>
            <p:cNvPr id="22" name="TextBox 21"/>
            <p:cNvSpPr txBox="1"/>
            <p:nvPr/>
          </p:nvSpPr>
          <p:spPr>
            <a:xfrm>
              <a:off x="9525" y="6381750"/>
              <a:ext cx="5496376" cy="369332"/>
            </a:xfrm>
            <a:prstGeom prst="rect">
              <a:avLst/>
            </a:prstGeom>
            <a:noFill/>
          </p:spPr>
          <p:txBody>
            <a:bodyPr wrap="none" rtlCol="0">
              <a:spAutoFit/>
            </a:bodyPr>
            <a:lstStyle/>
            <a:p>
              <a:r>
                <a:rPr lang="en-US" b="1" dirty="0">
                  <a:solidFill>
                    <a:prstClr val="white"/>
                  </a:solidFill>
                  <a:effectLst>
                    <a:outerShdw blurRad="38100" dist="38100" dir="2700000" algn="tl">
                      <a:srgbClr val="000000">
                        <a:alpha val="43137"/>
                      </a:srgbClr>
                    </a:outerShdw>
                  </a:effectLst>
                  <a:latin typeface="Malgun Gothic" panose="020B0503020000020004" pitchFamily="34" charset="-127"/>
                  <a:ea typeface="Malgun Gothic" panose="020B0503020000020004" pitchFamily="34" charset="-127"/>
                </a:rPr>
                <a:t>National Weather Service · Great Falls, Montana</a:t>
              </a:r>
            </a:p>
          </p:txBody>
        </p:sp>
        <p:pic>
          <p:nvPicPr>
            <p:cNvPr id="23" name="Picture 22" descr="http://www.crh.noaa.gov/Image/sgf/weather%20ready%20nation/WRN_emblem.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6342521"/>
              <a:ext cx="1416876" cy="4651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4" name="Headline"/>
          <p:cNvSpPr txBox="1"/>
          <p:nvPr/>
        </p:nvSpPr>
        <p:spPr>
          <a:xfrm>
            <a:off x="989291" y="177225"/>
            <a:ext cx="8154708"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5029200" algn="l"/>
              </a:tabLst>
            </a:pPr>
            <a:r>
              <a:rPr lang="en-US" sz="3200" b="1" dirty="0" smtClean="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rPr>
              <a:t>Aviation Partner Relationship Building</a:t>
            </a:r>
            <a:endParaRPr lang="en-US" sz="3200" b="1" dirty="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endParaRPr>
          </a:p>
        </p:txBody>
      </p:sp>
      <p:sp>
        <p:nvSpPr>
          <p:cNvPr id="25" name="Subtitle 2"/>
          <p:cNvSpPr txBox="1">
            <a:spLocks/>
          </p:cNvSpPr>
          <p:nvPr/>
        </p:nvSpPr>
        <p:spPr bwMode="auto">
          <a:xfrm>
            <a:off x="21265" y="4191000"/>
            <a:ext cx="3657600" cy="2514600"/>
          </a:xfrm>
          <a:prstGeom prst="rect">
            <a:avLst/>
          </a:prstGeom>
          <a:noFill/>
          <a:ln>
            <a:noFill/>
            <a:miter lim="800000"/>
            <a:headEnd/>
            <a:tailEnd/>
          </a:ln>
          <a:effectLst>
            <a:outerShdw dist="35875" dir="2703727"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0" indent="0" algn="ctr" rtl="0" eaLnBrk="0" fontAlgn="base" hangingPunct="0">
              <a:spcBef>
                <a:spcPct val="20000"/>
              </a:spcBef>
              <a:spcAft>
                <a:spcPct val="0"/>
              </a:spcAft>
              <a:buSzPct val="85000"/>
              <a:buNone/>
              <a:defRPr sz="3200" b="1">
                <a:solidFill>
                  <a:schemeClr val="bg1"/>
                </a:solidFill>
                <a:latin typeface="+mn-lt"/>
                <a:ea typeface="+mn-ea"/>
                <a:cs typeface="+mn-cs"/>
              </a:defRPr>
            </a:lvl1pPr>
            <a:lvl2pPr marL="457200" indent="0" algn="ctr" rtl="0" eaLnBrk="0" fontAlgn="base" hangingPunct="0">
              <a:spcBef>
                <a:spcPct val="20000"/>
              </a:spcBef>
              <a:spcAft>
                <a:spcPct val="0"/>
              </a:spcAft>
              <a:buSzPct val="85000"/>
              <a:buNone/>
              <a:defRPr sz="2800" b="1" i="1">
                <a:solidFill>
                  <a:srgbClr val="F5F888"/>
                </a:solidFill>
                <a:latin typeface="+mn-lt"/>
              </a:defRPr>
            </a:lvl2pPr>
            <a:lvl3pPr marL="914400" indent="0" algn="ctr" rtl="0" eaLnBrk="0" fontAlgn="base" hangingPunct="0">
              <a:spcBef>
                <a:spcPct val="20000"/>
              </a:spcBef>
              <a:spcAft>
                <a:spcPct val="0"/>
              </a:spcAft>
              <a:buSzPct val="85000"/>
              <a:buNone/>
              <a:defRPr sz="2400" b="1">
                <a:solidFill>
                  <a:schemeClr val="bg1"/>
                </a:solidFill>
                <a:latin typeface="+mn-lt"/>
              </a:defRPr>
            </a:lvl3pPr>
            <a:lvl4pPr marL="1371600" indent="0" algn="ctr" rtl="0" eaLnBrk="0" fontAlgn="base" hangingPunct="0">
              <a:spcBef>
                <a:spcPct val="20000"/>
              </a:spcBef>
              <a:spcAft>
                <a:spcPct val="0"/>
              </a:spcAft>
              <a:buSzPct val="85000"/>
              <a:buNone/>
              <a:defRPr sz="2000" b="1" i="1">
                <a:solidFill>
                  <a:srgbClr val="F5F888"/>
                </a:solidFill>
                <a:latin typeface="+mn-lt"/>
              </a:defRPr>
            </a:lvl4pPr>
            <a:lvl5pPr marL="1828800" indent="0" algn="ctr" rtl="0" eaLnBrk="0" fontAlgn="base" hangingPunct="0">
              <a:spcBef>
                <a:spcPct val="20000"/>
              </a:spcBef>
              <a:spcAft>
                <a:spcPct val="0"/>
              </a:spcAft>
              <a:buSzPct val="85000"/>
              <a:buNone/>
              <a:defRPr sz="2000" b="1">
                <a:solidFill>
                  <a:schemeClr val="bg1"/>
                </a:solidFill>
                <a:latin typeface="+mn-lt"/>
              </a:defRPr>
            </a:lvl5pPr>
            <a:lvl6pPr marL="2286000" indent="0" algn="ctr" rtl="0" fontAlgn="base">
              <a:spcBef>
                <a:spcPct val="20000"/>
              </a:spcBef>
              <a:spcAft>
                <a:spcPct val="0"/>
              </a:spcAft>
              <a:buSzPct val="85000"/>
              <a:buNone/>
              <a:defRPr sz="2000" b="1">
                <a:solidFill>
                  <a:schemeClr val="bg1"/>
                </a:solidFill>
                <a:latin typeface="+mn-lt"/>
              </a:defRPr>
            </a:lvl6pPr>
            <a:lvl7pPr marL="2743200" indent="0" algn="ctr" rtl="0" fontAlgn="base">
              <a:spcBef>
                <a:spcPct val="20000"/>
              </a:spcBef>
              <a:spcAft>
                <a:spcPct val="0"/>
              </a:spcAft>
              <a:buSzPct val="85000"/>
              <a:buNone/>
              <a:defRPr sz="2000" b="1">
                <a:solidFill>
                  <a:schemeClr val="bg1"/>
                </a:solidFill>
                <a:latin typeface="+mn-lt"/>
              </a:defRPr>
            </a:lvl7pPr>
            <a:lvl8pPr marL="3200400" indent="0" algn="ctr" rtl="0" fontAlgn="base">
              <a:spcBef>
                <a:spcPct val="20000"/>
              </a:spcBef>
              <a:spcAft>
                <a:spcPct val="0"/>
              </a:spcAft>
              <a:buSzPct val="85000"/>
              <a:buNone/>
              <a:defRPr sz="2000" b="1">
                <a:solidFill>
                  <a:schemeClr val="bg1"/>
                </a:solidFill>
                <a:latin typeface="+mn-lt"/>
              </a:defRPr>
            </a:lvl8pPr>
            <a:lvl9pPr marL="3657600" indent="0" algn="ctr" rtl="0" fontAlgn="base">
              <a:spcBef>
                <a:spcPct val="20000"/>
              </a:spcBef>
              <a:spcAft>
                <a:spcPct val="0"/>
              </a:spcAft>
              <a:buSzPct val="85000"/>
              <a:buNone/>
              <a:defRPr sz="2000" b="1">
                <a:solidFill>
                  <a:schemeClr val="bg1"/>
                </a:solidFill>
                <a:latin typeface="+mn-lt"/>
              </a:defRPr>
            </a:lvl9pPr>
          </a:lstStyle>
          <a:p>
            <a:pPr marL="0" marR="0" lvl="0" indent="0" algn="r" defTabSz="914400" rtl="0" eaLnBrk="1" fontAlgn="base" latinLnBrk="0" hangingPunct="1">
              <a:lnSpc>
                <a:spcPct val="100000"/>
              </a:lnSpc>
              <a:spcBef>
                <a:spcPts val="0"/>
              </a:spcBef>
              <a:spcAft>
                <a:spcPct val="0"/>
              </a:spcAft>
              <a:buClrTx/>
              <a:buSzPct val="85000"/>
              <a:buFontTx/>
              <a:buNone/>
              <a:tabLst/>
              <a:defRPr/>
            </a:pPr>
            <a:r>
              <a:rPr kumimoji="0" lang="en-US" sz="24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Roger Martin</a:t>
            </a:r>
          </a:p>
          <a:p>
            <a:pPr marL="0" marR="0" lvl="0" indent="0" algn="r" defTabSz="914400" rtl="0" eaLnBrk="1" fontAlgn="base" latinLnBrk="0" hangingPunct="1">
              <a:lnSpc>
                <a:spcPct val="100000"/>
              </a:lnSpc>
              <a:spcBef>
                <a:spcPts val="0"/>
              </a:spcBef>
              <a:spcAft>
                <a:spcPct val="0"/>
              </a:spcAft>
              <a:buClrTx/>
              <a:buSzPct val="85000"/>
              <a:buFontTx/>
              <a:buNone/>
              <a:tabLst/>
              <a:defRPr/>
            </a:pPr>
            <a:r>
              <a:rPr kumimoji="0" lang="en-US" sz="24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National Weather Service</a:t>
            </a:r>
          </a:p>
          <a:p>
            <a:pPr marL="0" marR="0" lvl="0" indent="0" algn="r" defTabSz="914400" rtl="0" eaLnBrk="1" fontAlgn="base" latinLnBrk="0" hangingPunct="1">
              <a:lnSpc>
                <a:spcPct val="100000"/>
              </a:lnSpc>
              <a:spcBef>
                <a:spcPts val="0"/>
              </a:spcBef>
              <a:spcAft>
                <a:spcPct val="0"/>
              </a:spcAft>
              <a:buClrTx/>
              <a:buSzPct val="85000"/>
              <a:buFontTx/>
              <a:buNone/>
              <a:tabLst/>
              <a:defRPr/>
            </a:pPr>
            <a:r>
              <a:rPr kumimoji="0" lang="en-US" sz="24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 Wichita, KS</a:t>
            </a:r>
          </a:p>
          <a:p>
            <a:pPr marL="0" marR="0" lvl="0" indent="0" algn="r" defTabSz="914400" rtl="0" eaLnBrk="1" fontAlgn="base" latinLnBrk="0" hangingPunct="1">
              <a:lnSpc>
                <a:spcPct val="100000"/>
              </a:lnSpc>
              <a:spcBef>
                <a:spcPts val="0"/>
              </a:spcBef>
              <a:spcAft>
                <a:spcPct val="0"/>
              </a:spcAft>
              <a:buClrTx/>
              <a:buSzPct val="85000"/>
              <a:buFontTx/>
              <a:buNone/>
              <a:tabLst/>
              <a:defRPr/>
            </a:pPr>
            <a:r>
              <a:rPr lang="en-US" sz="2400" b="0" kern="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rPr>
              <a:t>roger.martin@noaa.gov</a:t>
            </a:r>
            <a:endParaRPr kumimoji="0" lang="en-US" sz="24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endParaRPr>
          </a:p>
        </p:txBody>
      </p:sp>
      <p:sp>
        <p:nvSpPr>
          <p:cNvPr id="2" name="AutoShape 2" descr="Image result for FAA"/>
          <p:cNvSpPr>
            <a:spLocks noChangeAspect="1" noChangeArrowheads="1"/>
          </p:cNvSpPr>
          <p:nvPr/>
        </p:nvSpPr>
        <p:spPr bwMode="auto">
          <a:xfrm>
            <a:off x="155575" y="-685800"/>
            <a:ext cx="143827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14" y="1524000"/>
            <a:ext cx="1438275"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helenaairport.com/wp-content/uploads/2017/11/Helena-Regional-Airport-Authority-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7713" y="2962275"/>
            <a:ext cx="4381500" cy="39052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7" descr="Bozeman Airpo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1676400"/>
            <a:ext cx="5114700" cy="740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96762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4000" r="-14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9527" y="73903"/>
            <a:ext cx="9153528" cy="6733754"/>
            <a:chOff x="-9527" y="73903"/>
            <a:chExt cx="9153528" cy="6733754"/>
          </a:xfrm>
        </p:grpSpPr>
        <p:sp>
          <p:nvSpPr>
            <p:cNvPr id="15" name="Rectangle 14"/>
            <p:cNvSpPr/>
            <p:nvPr/>
          </p:nvSpPr>
          <p:spPr>
            <a:xfrm>
              <a:off x="0" y="6400800"/>
              <a:ext cx="9144001" cy="3429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0" y="180975"/>
              <a:ext cx="9144001"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7" name="Straight Connector 16"/>
            <p:cNvCxnSpPr/>
            <p:nvPr/>
          </p:nvCxnSpPr>
          <p:spPr>
            <a:xfrm flipH="1">
              <a:off x="-9525" y="8286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525" y="64008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527" y="67437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527" y="1809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descr="http://2.bp.blogspot.com/-oJqr5hrhjqs/UJErtiO_46I/AAAAAAAAGNY/nE7dNgCrdOo/s1600/NWS_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25" y="73903"/>
              <a:ext cx="892361" cy="883927"/>
            </a:xfrm>
            <a:prstGeom prst="rect">
              <a:avLst/>
            </a:prstGeom>
            <a:noFill/>
            <a:effectLst>
              <a:outerShdw blurRad="50800" dist="38100" dir="2700000" algn="tl" rotWithShape="0">
                <a:prstClr val="black">
                  <a:alpha val="40000"/>
                </a:prstClr>
              </a:outerShdw>
            </a:effectLst>
          </p:spPr>
        </p:pic>
        <p:sp>
          <p:nvSpPr>
            <p:cNvPr id="22" name="TextBox 21"/>
            <p:cNvSpPr txBox="1"/>
            <p:nvPr/>
          </p:nvSpPr>
          <p:spPr>
            <a:xfrm>
              <a:off x="9525" y="6381750"/>
              <a:ext cx="5496376" cy="369332"/>
            </a:xfrm>
            <a:prstGeom prst="rect">
              <a:avLst/>
            </a:prstGeom>
            <a:noFill/>
          </p:spPr>
          <p:txBody>
            <a:bodyPr wrap="none" rtlCol="0">
              <a:spAutoFit/>
            </a:bodyPr>
            <a:lstStyle/>
            <a:p>
              <a:r>
                <a:rPr lang="en-US" b="1" dirty="0">
                  <a:solidFill>
                    <a:prstClr val="white"/>
                  </a:solidFill>
                  <a:effectLst>
                    <a:outerShdw blurRad="38100" dist="38100" dir="2700000" algn="tl">
                      <a:srgbClr val="000000">
                        <a:alpha val="43137"/>
                      </a:srgbClr>
                    </a:outerShdw>
                  </a:effectLst>
                  <a:latin typeface="Malgun Gothic" panose="020B0503020000020004" pitchFamily="34" charset="-127"/>
                  <a:ea typeface="Malgun Gothic" panose="020B0503020000020004" pitchFamily="34" charset="-127"/>
                </a:rPr>
                <a:t>National Weather Service · Great Falls, Montana</a:t>
              </a:r>
            </a:p>
          </p:txBody>
        </p:sp>
        <p:pic>
          <p:nvPicPr>
            <p:cNvPr id="23" name="Picture 22" descr="http://www.crh.noaa.gov/Image/sgf/weather%20ready%20nation/WRN_emblem.p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00" y="6342521"/>
              <a:ext cx="1416876" cy="4651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4" name="Headline"/>
          <p:cNvSpPr txBox="1"/>
          <p:nvPr/>
        </p:nvSpPr>
        <p:spPr>
          <a:xfrm>
            <a:off x="989291" y="177225"/>
            <a:ext cx="8154708"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5029200" algn="l"/>
              </a:tabLst>
            </a:pPr>
            <a:r>
              <a:rPr lang="en-US" sz="3200" b="1" dirty="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rPr>
              <a:t>Relationship Building</a:t>
            </a:r>
          </a:p>
        </p:txBody>
      </p:sp>
      <p:sp>
        <p:nvSpPr>
          <p:cNvPr id="2" name="AutoShape 2" descr="Image result for FAA"/>
          <p:cNvSpPr>
            <a:spLocks noChangeAspect="1" noChangeArrowheads="1"/>
          </p:cNvSpPr>
          <p:nvPr/>
        </p:nvSpPr>
        <p:spPr bwMode="auto">
          <a:xfrm>
            <a:off x="155575" y="-685800"/>
            <a:ext cx="143827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7" descr="Bozeman Airpo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Subtitle 4"/>
          <p:cNvSpPr txBox="1">
            <a:spLocks/>
          </p:cNvSpPr>
          <p:nvPr/>
        </p:nvSpPr>
        <p:spPr bwMode="auto">
          <a:xfrm>
            <a:off x="4953000" y="990600"/>
            <a:ext cx="4119151" cy="2590800"/>
          </a:xfrm>
          <a:prstGeom prst="rect">
            <a:avLst/>
          </a:prstGeom>
          <a:noFill/>
          <a:ln>
            <a:noFill/>
          </a:ln>
          <a:effectLst>
            <a:outerShdw dist="35875" dir="2703727"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5000"/>
              <a:buNone/>
              <a:defRPr sz="3200" b="1">
                <a:solidFill>
                  <a:schemeClr val="bg1"/>
                </a:solidFill>
                <a:latin typeface="+mn-lt"/>
                <a:ea typeface="+mn-ea"/>
                <a:cs typeface="+mn-cs"/>
              </a:defRPr>
            </a:lvl1pPr>
            <a:lvl2pPr marL="457200" indent="0" algn="ctr" rtl="0" eaLnBrk="0" fontAlgn="base" hangingPunct="0">
              <a:spcBef>
                <a:spcPct val="20000"/>
              </a:spcBef>
              <a:spcAft>
                <a:spcPct val="0"/>
              </a:spcAft>
              <a:buSzPct val="85000"/>
              <a:buNone/>
              <a:defRPr sz="2800" b="1" i="1">
                <a:solidFill>
                  <a:srgbClr val="F5F888"/>
                </a:solidFill>
                <a:latin typeface="+mn-lt"/>
              </a:defRPr>
            </a:lvl2pPr>
            <a:lvl3pPr marL="914400" indent="0" algn="ctr" rtl="0" eaLnBrk="0" fontAlgn="base" hangingPunct="0">
              <a:spcBef>
                <a:spcPct val="20000"/>
              </a:spcBef>
              <a:spcAft>
                <a:spcPct val="0"/>
              </a:spcAft>
              <a:buSzPct val="85000"/>
              <a:buNone/>
              <a:defRPr sz="2400" b="1">
                <a:solidFill>
                  <a:schemeClr val="bg1"/>
                </a:solidFill>
                <a:latin typeface="+mn-lt"/>
              </a:defRPr>
            </a:lvl3pPr>
            <a:lvl4pPr marL="1371600" indent="0" algn="ctr" rtl="0" eaLnBrk="0" fontAlgn="base" hangingPunct="0">
              <a:spcBef>
                <a:spcPct val="20000"/>
              </a:spcBef>
              <a:spcAft>
                <a:spcPct val="0"/>
              </a:spcAft>
              <a:buSzPct val="85000"/>
              <a:buNone/>
              <a:defRPr sz="2000" b="1" i="1">
                <a:solidFill>
                  <a:srgbClr val="F5F888"/>
                </a:solidFill>
                <a:latin typeface="+mn-lt"/>
              </a:defRPr>
            </a:lvl4pPr>
            <a:lvl5pPr marL="1828800" indent="0" algn="ctr" rtl="0" eaLnBrk="0" fontAlgn="base" hangingPunct="0">
              <a:spcBef>
                <a:spcPct val="20000"/>
              </a:spcBef>
              <a:spcAft>
                <a:spcPct val="0"/>
              </a:spcAft>
              <a:buSzPct val="85000"/>
              <a:buNone/>
              <a:defRPr sz="2000" b="1">
                <a:solidFill>
                  <a:schemeClr val="bg1"/>
                </a:solidFill>
                <a:latin typeface="+mn-lt"/>
              </a:defRPr>
            </a:lvl5pPr>
            <a:lvl6pPr marL="2286000" indent="0" algn="ctr" rtl="0" fontAlgn="base">
              <a:spcBef>
                <a:spcPct val="20000"/>
              </a:spcBef>
              <a:spcAft>
                <a:spcPct val="0"/>
              </a:spcAft>
              <a:buSzPct val="85000"/>
              <a:buNone/>
              <a:defRPr sz="2000" b="1">
                <a:solidFill>
                  <a:schemeClr val="bg1"/>
                </a:solidFill>
                <a:latin typeface="+mn-lt"/>
              </a:defRPr>
            </a:lvl6pPr>
            <a:lvl7pPr marL="2743200" indent="0" algn="ctr" rtl="0" fontAlgn="base">
              <a:spcBef>
                <a:spcPct val="20000"/>
              </a:spcBef>
              <a:spcAft>
                <a:spcPct val="0"/>
              </a:spcAft>
              <a:buSzPct val="85000"/>
              <a:buNone/>
              <a:defRPr sz="2000" b="1">
                <a:solidFill>
                  <a:schemeClr val="bg1"/>
                </a:solidFill>
                <a:latin typeface="+mn-lt"/>
              </a:defRPr>
            </a:lvl7pPr>
            <a:lvl8pPr marL="3200400" indent="0" algn="ctr" rtl="0" fontAlgn="base">
              <a:spcBef>
                <a:spcPct val="20000"/>
              </a:spcBef>
              <a:spcAft>
                <a:spcPct val="0"/>
              </a:spcAft>
              <a:buSzPct val="85000"/>
              <a:buNone/>
              <a:defRPr sz="2000" b="1">
                <a:solidFill>
                  <a:schemeClr val="bg1"/>
                </a:solidFill>
                <a:latin typeface="+mn-lt"/>
              </a:defRPr>
            </a:lvl8pPr>
            <a:lvl9pPr marL="3657600" indent="0" algn="ctr" rtl="0" fontAlgn="base">
              <a:spcBef>
                <a:spcPct val="20000"/>
              </a:spcBef>
              <a:spcAft>
                <a:spcPct val="0"/>
              </a:spcAft>
              <a:buSzPct val="85000"/>
              <a:buNone/>
              <a:defRPr sz="2000" b="1">
                <a:solidFill>
                  <a:schemeClr val="bg1"/>
                </a:solidFill>
                <a:latin typeface="+mn-lt"/>
              </a:defRPr>
            </a:lvl9pPr>
          </a:lstStyle>
          <a:p>
            <a:pPr marL="457200" indent="-457200" algn="l">
              <a:buFont typeface="Arial" panose="020B0604020202020204" pitchFamily="34" charset="0"/>
              <a:buChar char="•"/>
            </a:pPr>
            <a:r>
              <a:rPr kumimoji="0" lang="en-US" sz="2400" b="1" i="0" u="none" strike="noStrike" kern="0" cap="none" spc="0" normalizeH="0" baseline="0" noProof="0" dirty="0" smtClean="0">
                <a:ln>
                  <a:noFill/>
                </a:ln>
                <a:solidFill>
                  <a:srgbClr val="FFFFFF"/>
                </a:solidFill>
                <a:effectLst/>
                <a:uLnTx/>
                <a:uFillTx/>
                <a:latin typeface="Arial"/>
              </a:rPr>
              <a:t>Discovered</a:t>
            </a:r>
            <a:r>
              <a:rPr kumimoji="0" lang="en-US" sz="2400" b="1" i="0" u="none" strike="noStrike" kern="0" cap="none" spc="0" normalizeH="0" noProof="0" dirty="0" smtClean="0">
                <a:ln>
                  <a:noFill/>
                </a:ln>
                <a:solidFill>
                  <a:srgbClr val="FFFFFF"/>
                </a:solidFill>
                <a:effectLst/>
                <a:uLnTx/>
                <a:uFillTx/>
                <a:latin typeface="Arial"/>
              </a:rPr>
              <a:t> NWS Airport Weather Warnings were not being received by tower controllers</a:t>
            </a:r>
          </a:p>
          <a:p>
            <a:pPr algn="l"/>
            <a:endParaRPr kumimoji="0" lang="en-US" sz="2400" b="1" i="0" u="none" strike="noStrike" kern="0" cap="none" spc="0" normalizeH="0" noProof="0" dirty="0" smtClean="0">
              <a:ln>
                <a:noFill/>
              </a:ln>
              <a:solidFill>
                <a:srgbClr val="FFFFFF"/>
              </a:solidFill>
              <a:effectLst/>
              <a:uLnTx/>
              <a:uFillTx/>
              <a:latin typeface="Arial"/>
            </a:endParaRPr>
          </a:p>
          <a:p>
            <a:pPr marL="457200" indent="-457200" algn="l">
              <a:buFont typeface="Arial" panose="020B0604020202020204" pitchFamily="34" charset="0"/>
              <a:buChar char="•"/>
            </a:pPr>
            <a:r>
              <a:rPr lang="en-US" sz="2400" kern="0" baseline="0" dirty="0" smtClean="0">
                <a:solidFill>
                  <a:srgbClr val="FFFFFF"/>
                </a:solidFill>
                <a:latin typeface="Arial"/>
              </a:rPr>
              <a:t>Tower</a:t>
            </a:r>
            <a:r>
              <a:rPr lang="en-US" sz="2400" kern="0" dirty="0" smtClean="0">
                <a:solidFill>
                  <a:srgbClr val="FFFFFF"/>
                </a:solidFill>
                <a:latin typeface="Arial"/>
              </a:rPr>
              <a:t> controllers had a wide range of backgrounds, and there was a need for an NWS </a:t>
            </a:r>
            <a:r>
              <a:rPr lang="en-US" sz="2400" kern="0" dirty="0">
                <a:solidFill>
                  <a:srgbClr val="FFFFFF"/>
                </a:solidFill>
                <a:latin typeface="Arial"/>
              </a:rPr>
              <a:t>t</a:t>
            </a:r>
            <a:r>
              <a:rPr lang="en-US" sz="2400" kern="0" dirty="0" smtClean="0">
                <a:solidFill>
                  <a:srgbClr val="FFFFFF"/>
                </a:solidFill>
                <a:latin typeface="Arial"/>
              </a:rPr>
              <a:t>our, general meteorology knowledge, safety tips, and TAF refresh</a:t>
            </a:r>
            <a:endParaRPr kumimoji="0" lang="en-US" sz="2400" b="1" i="0" u="none" strike="noStrike" kern="0" cap="none" spc="0" normalizeH="0" baseline="0" noProof="0" dirty="0" smtClean="0">
              <a:ln>
                <a:noFill/>
              </a:ln>
              <a:solidFill>
                <a:srgbClr val="FFFFFF"/>
              </a:solidFill>
              <a:effectLst/>
              <a:uLnTx/>
              <a:uFillTx/>
              <a:latin typeface="Arial"/>
            </a:endParaRPr>
          </a:p>
        </p:txBody>
      </p:sp>
      <p:grpSp>
        <p:nvGrpSpPr>
          <p:cNvPr id="28" name="Group 27"/>
          <p:cNvGrpSpPr/>
          <p:nvPr/>
        </p:nvGrpSpPr>
        <p:grpSpPr>
          <a:xfrm rot="14949733">
            <a:off x="1164739" y="2716024"/>
            <a:ext cx="3223961" cy="3887863"/>
            <a:chOff x="607176" y="218404"/>
            <a:chExt cx="7951695" cy="6116392"/>
          </a:xfrm>
        </p:grpSpPr>
        <p:sp>
          <p:nvSpPr>
            <p:cNvPr id="29" name="Freeform 28"/>
            <p:cNvSpPr/>
            <p:nvPr/>
          </p:nvSpPr>
          <p:spPr>
            <a:xfrm rot="256048">
              <a:off x="607176" y="218404"/>
              <a:ext cx="7853447" cy="6116392"/>
            </a:xfrm>
            <a:custGeom>
              <a:avLst/>
              <a:gdLst>
                <a:gd name="connsiteX0" fmla="*/ 8492151 w 8492151"/>
                <a:gd name="connsiteY0" fmla="*/ 0 h 5160475"/>
                <a:gd name="connsiteX1" fmla="*/ 5133315 w 8492151"/>
                <a:gd name="connsiteY1" fmla="*/ 3856776 h 5160475"/>
                <a:gd name="connsiteX2" fmla="*/ 0 w 8492151"/>
                <a:gd name="connsiteY2" fmla="*/ 5160475 h 5160475"/>
              </a:gdLst>
              <a:ahLst/>
              <a:cxnLst>
                <a:cxn ang="0">
                  <a:pos x="connsiteX0" y="connsiteY0"/>
                </a:cxn>
                <a:cxn ang="0">
                  <a:pos x="connsiteX1" y="connsiteY1"/>
                </a:cxn>
                <a:cxn ang="0">
                  <a:pos x="connsiteX2" y="connsiteY2"/>
                </a:cxn>
              </a:cxnLst>
              <a:rect l="l" t="t" r="r" b="b"/>
              <a:pathLst>
                <a:path w="8492151" h="5160475">
                  <a:moveTo>
                    <a:pt x="8492151" y="0"/>
                  </a:moveTo>
                  <a:cubicBezTo>
                    <a:pt x="7520412" y="1498348"/>
                    <a:pt x="6548673" y="2996697"/>
                    <a:pt x="5133315" y="3856776"/>
                  </a:cubicBezTo>
                  <a:cubicBezTo>
                    <a:pt x="3717957" y="4716855"/>
                    <a:pt x="1858978" y="4938665"/>
                    <a:pt x="0" y="5160475"/>
                  </a:cubicBezTo>
                </a:path>
              </a:pathLst>
            </a:custGeom>
            <a:noFill/>
            <a:ln w="76200">
              <a:solidFill>
                <a:srgbClr val="FF0000"/>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Chord 29"/>
            <p:cNvSpPr/>
            <p:nvPr/>
          </p:nvSpPr>
          <p:spPr>
            <a:xfrm rot="13141753">
              <a:off x="7558791" y="1773244"/>
              <a:ext cx="469152" cy="455898"/>
            </a:xfrm>
            <a:prstGeom prst="chord">
              <a:avLst>
                <a:gd name="adj1" fmla="val 4965626"/>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hord 30"/>
            <p:cNvSpPr/>
            <p:nvPr/>
          </p:nvSpPr>
          <p:spPr>
            <a:xfrm rot="12926781">
              <a:off x="8089719" y="855792"/>
              <a:ext cx="469152" cy="455898"/>
            </a:xfrm>
            <a:prstGeom prst="chord">
              <a:avLst>
                <a:gd name="adj1" fmla="val 4965626"/>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hord 31"/>
            <p:cNvSpPr/>
            <p:nvPr/>
          </p:nvSpPr>
          <p:spPr>
            <a:xfrm rot="13141753">
              <a:off x="6872991" y="2763844"/>
              <a:ext cx="469152" cy="455898"/>
            </a:xfrm>
            <a:prstGeom prst="chord">
              <a:avLst>
                <a:gd name="adj1" fmla="val 4965626"/>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hord 32"/>
            <p:cNvSpPr/>
            <p:nvPr/>
          </p:nvSpPr>
          <p:spPr>
            <a:xfrm rot="13773882">
              <a:off x="6187068" y="3603642"/>
              <a:ext cx="469152" cy="455898"/>
            </a:xfrm>
            <a:prstGeom prst="chord">
              <a:avLst>
                <a:gd name="adj1" fmla="val 4965626"/>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hord 33"/>
            <p:cNvSpPr/>
            <p:nvPr/>
          </p:nvSpPr>
          <p:spPr>
            <a:xfrm rot="14212926">
              <a:off x="5342306" y="4436462"/>
              <a:ext cx="469152" cy="455898"/>
            </a:xfrm>
            <a:prstGeom prst="chord">
              <a:avLst>
                <a:gd name="adj1" fmla="val 4965626"/>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hord 34"/>
            <p:cNvSpPr/>
            <p:nvPr/>
          </p:nvSpPr>
          <p:spPr>
            <a:xfrm rot="15116306">
              <a:off x="4169669" y="5094941"/>
              <a:ext cx="469152" cy="455898"/>
            </a:xfrm>
            <a:prstGeom prst="chord">
              <a:avLst>
                <a:gd name="adj1" fmla="val 4965626"/>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hord 35"/>
            <p:cNvSpPr/>
            <p:nvPr/>
          </p:nvSpPr>
          <p:spPr>
            <a:xfrm rot="15584084">
              <a:off x="2774727" y="5529893"/>
              <a:ext cx="469152" cy="455898"/>
            </a:xfrm>
            <a:prstGeom prst="chord">
              <a:avLst>
                <a:gd name="adj1" fmla="val 4965626"/>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hord 36"/>
            <p:cNvSpPr/>
            <p:nvPr/>
          </p:nvSpPr>
          <p:spPr>
            <a:xfrm rot="16200000">
              <a:off x="1364973" y="5721627"/>
              <a:ext cx="469152" cy="455898"/>
            </a:xfrm>
            <a:prstGeom prst="chord">
              <a:avLst>
                <a:gd name="adj1" fmla="val 4965626"/>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106"/>
          <p:cNvGrpSpPr>
            <a:grpSpLocks/>
          </p:cNvGrpSpPr>
          <p:nvPr>
            <p:custDataLst>
              <p:tags r:id="rId1"/>
            </p:custDataLst>
          </p:nvPr>
        </p:nvGrpSpPr>
        <p:grpSpPr bwMode="auto">
          <a:xfrm rot="-548859">
            <a:off x="85742" y="3695257"/>
            <a:ext cx="742708" cy="2356692"/>
            <a:chOff x="3449255" y="935664"/>
            <a:chExt cx="1580933" cy="3770924"/>
          </a:xfrm>
        </p:grpSpPr>
        <p:cxnSp>
          <p:nvCxnSpPr>
            <p:cNvPr id="39" name="Straight Connector 38"/>
            <p:cNvCxnSpPr/>
            <p:nvPr/>
          </p:nvCxnSpPr>
          <p:spPr>
            <a:xfrm>
              <a:off x="4867265" y="927705"/>
              <a:ext cx="1588" cy="304849"/>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442120" y="4552959"/>
              <a:ext cx="252378" cy="15401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41" name="Freeform 40"/>
            <p:cNvSpPr/>
            <p:nvPr/>
          </p:nvSpPr>
          <p:spPr>
            <a:xfrm>
              <a:off x="4869778" y="1240059"/>
              <a:ext cx="157140" cy="600172"/>
            </a:xfrm>
            <a:custGeom>
              <a:avLst/>
              <a:gdLst/>
              <a:ahLst/>
              <a:cxnLst/>
              <a:rect l="0" t="0" r="0" b="0"/>
              <a:pathLst>
                <a:path w="157919" h="600037">
                  <a:moveTo>
                    <a:pt x="20931" y="294905"/>
                  </a:moveTo>
                  <a:lnTo>
                    <a:pt x="0" y="0"/>
                  </a:lnTo>
                  <a:lnTo>
                    <a:pt x="157918" y="136987"/>
                  </a:lnTo>
                  <a:lnTo>
                    <a:pt x="20931" y="294905"/>
                  </a:lnTo>
                  <a:lnTo>
                    <a:pt x="15087" y="600036"/>
                  </a:lnTo>
                </a:path>
              </a:pathLst>
            </a:custGeom>
            <a:solidFill>
              <a:srgbClr val="0000FF"/>
            </a:solidFill>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 name="Freeform 41"/>
            <p:cNvSpPr/>
            <p:nvPr/>
          </p:nvSpPr>
          <p:spPr>
            <a:xfrm>
              <a:off x="4794337" y="1834067"/>
              <a:ext cx="215870" cy="593821"/>
            </a:xfrm>
            <a:custGeom>
              <a:avLst/>
              <a:gdLst/>
              <a:ahLst/>
              <a:cxnLst/>
              <a:rect l="0" t="0" r="0" b="0"/>
              <a:pathLst>
                <a:path w="216697" h="594014">
                  <a:moveTo>
                    <a:pt x="52068" y="293239"/>
                  </a:moveTo>
                  <a:lnTo>
                    <a:pt x="88085" y="0"/>
                  </a:lnTo>
                  <a:lnTo>
                    <a:pt x="216696" y="164627"/>
                  </a:lnTo>
                  <a:lnTo>
                    <a:pt x="52068" y="293239"/>
                  </a:lnTo>
                  <a:lnTo>
                    <a:pt x="0" y="594013"/>
                  </a:lnTo>
                </a:path>
              </a:pathLst>
            </a:custGeom>
            <a:solidFill>
              <a:srgbClr val="0000FF"/>
            </a:solidFill>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3" name="Freeform 42"/>
            <p:cNvSpPr/>
            <p:nvPr/>
          </p:nvSpPr>
          <p:spPr>
            <a:xfrm>
              <a:off x="4581790" y="2435586"/>
              <a:ext cx="304758" cy="560478"/>
            </a:xfrm>
            <a:custGeom>
              <a:avLst/>
              <a:gdLst/>
              <a:ahLst/>
              <a:cxnLst/>
              <a:rect l="0" t="0" r="0" b="0"/>
              <a:pathLst>
                <a:path w="305650" h="560730">
                  <a:moveTo>
                    <a:pt x="118630" y="279958"/>
                  </a:moveTo>
                  <a:lnTo>
                    <a:pt x="212710" y="0"/>
                  </a:lnTo>
                  <a:lnTo>
                    <a:pt x="305649" y="187019"/>
                  </a:lnTo>
                  <a:lnTo>
                    <a:pt x="118630" y="279958"/>
                  </a:lnTo>
                  <a:lnTo>
                    <a:pt x="0" y="560729"/>
                  </a:lnTo>
                </a:path>
              </a:pathLst>
            </a:custGeom>
            <a:solidFill>
              <a:srgbClr val="0000FF"/>
            </a:solidFill>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4" name="Freeform 43"/>
            <p:cNvSpPr/>
            <p:nvPr/>
          </p:nvSpPr>
          <p:spPr>
            <a:xfrm>
              <a:off x="4335801" y="2993210"/>
              <a:ext cx="333329" cy="546189"/>
            </a:xfrm>
            <a:custGeom>
              <a:avLst/>
              <a:gdLst/>
              <a:ahLst/>
              <a:cxnLst/>
              <a:rect l="0" t="0" r="0" b="0"/>
              <a:pathLst>
                <a:path w="333823" h="545054">
                  <a:moveTo>
                    <a:pt x="143348" y="276046"/>
                  </a:moveTo>
                  <a:lnTo>
                    <a:pt x="248250" y="0"/>
                  </a:lnTo>
                  <a:lnTo>
                    <a:pt x="333822" y="190474"/>
                  </a:lnTo>
                  <a:lnTo>
                    <a:pt x="143348" y="276046"/>
                  </a:lnTo>
                  <a:lnTo>
                    <a:pt x="0" y="545053"/>
                  </a:lnTo>
                </a:path>
              </a:pathLst>
            </a:custGeom>
            <a:solidFill>
              <a:srgbClr val="0000FF"/>
            </a:solidFill>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5" name="Freeform 44"/>
            <p:cNvSpPr/>
            <p:nvPr/>
          </p:nvSpPr>
          <p:spPr>
            <a:xfrm>
              <a:off x="4041827" y="3541914"/>
              <a:ext cx="347615" cy="525547"/>
            </a:xfrm>
            <a:custGeom>
              <a:avLst/>
              <a:gdLst/>
              <a:ahLst/>
              <a:cxnLst/>
              <a:rect l="0" t="0" r="0" b="0"/>
              <a:pathLst>
                <a:path w="347364" h="525694">
                  <a:moveTo>
                    <a:pt x="146691" y="258486"/>
                  </a:moveTo>
                  <a:lnTo>
                    <a:pt x="289548" y="0"/>
                  </a:lnTo>
                  <a:lnTo>
                    <a:pt x="347363" y="200671"/>
                  </a:lnTo>
                  <a:lnTo>
                    <a:pt x="146691" y="258486"/>
                  </a:lnTo>
                  <a:lnTo>
                    <a:pt x="0" y="525693"/>
                  </a:lnTo>
                </a:path>
              </a:pathLst>
            </a:custGeom>
            <a:solidFill>
              <a:srgbClr val="0000FF"/>
            </a:solidFill>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6" name="Freeform 45"/>
            <p:cNvSpPr/>
            <p:nvPr/>
          </p:nvSpPr>
          <p:spPr>
            <a:xfrm>
              <a:off x="3694928" y="4060914"/>
              <a:ext cx="399995" cy="485854"/>
            </a:xfrm>
            <a:custGeom>
              <a:avLst/>
              <a:gdLst/>
              <a:ahLst/>
              <a:cxnLst/>
              <a:rect l="0" t="0" r="0" b="0"/>
              <a:pathLst>
                <a:path w="401115" h="486093">
                  <a:moveTo>
                    <a:pt x="199319" y="255417"/>
                  </a:moveTo>
                  <a:lnTo>
                    <a:pt x="347491" y="0"/>
                  </a:lnTo>
                  <a:lnTo>
                    <a:pt x="401114" y="201795"/>
                  </a:lnTo>
                  <a:lnTo>
                    <a:pt x="199319" y="255417"/>
                  </a:lnTo>
                  <a:lnTo>
                    <a:pt x="0" y="486092"/>
                  </a:lnTo>
                </a:path>
              </a:pathLst>
            </a:custGeom>
            <a:solidFill>
              <a:srgbClr val="0000FF"/>
            </a:solidFill>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94" name="Group 3"/>
          <p:cNvGrpSpPr>
            <a:grpSpLocks/>
          </p:cNvGrpSpPr>
          <p:nvPr/>
        </p:nvGrpSpPr>
        <p:grpSpPr bwMode="auto">
          <a:xfrm>
            <a:off x="577239" y="1264277"/>
            <a:ext cx="4398963" cy="1752600"/>
            <a:chOff x="-3829932" y="457200"/>
            <a:chExt cx="4399736" cy="1752600"/>
          </a:xfrm>
        </p:grpSpPr>
        <p:sp>
          <p:nvSpPr>
            <p:cNvPr id="95" name="Freeform 94"/>
            <p:cNvSpPr/>
            <p:nvPr/>
          </p:nvSpPr>
          <p:spPr>
            <a:xfrm>
              <a:off x="-3829932" y="457200"/>
              <a:ext cx="4399736" cy="1752600"/>
            </a:xfrm>
            <a:custGeom>
              <a:avLst/>
              <a:gdLst/>
              <a:ahLst/>
              <a:cxnLst/>
              <a:rect l="0" t="0" r="0" b="0"/>
              <a:pathLst>
                <a:path w="6264634" h="3526852">
                  <a:moveTo>
                    <a:pt x="0" y="3452667"/>
                  </a:moveTo>
                  <a:lnTo>
                    <a:pt x="730458" y="3526851"/>
                  </a:lnTo>
                  <a:lnTo>
                    <a:pt x="1420516" y="3273738"/>
                  </a:lnTo>
                  <a:lnTo>
                    <a:pt x="1992616" y="2814555"/>
                  </a:lnTo>
                  <a:lnTo>
                    <a:pt x="2556939" y="2341343"/>
                  </a:lnTo>
                  <a:lnTo>
                    <a:pt x="3135122" y="1885640"/>
                  </a:lnTo>
                  <a:lnTo>
                    <a:pt x="3768856" y="1511636"/>
                  </a:lnTo>
                  <a:lnTo>
                    <a:pt x="4444441" y="1218721"/>
                  </a:lnTo>
                  <a:lnTo>
                    <a:pt x="5108465" y="906746"/>
                  </a:lnTo>
                  <a:lnTo>
                    <a:pt x="5714489" y="490110"/>
                  </a:lnTo>
                  <a:lnTo>
                    <a:pt x="6264633" y="0"/>
                  </a:lnTo>
                </a:path>
              </a:pathLst>
            </a:custGeom>
            <a:ln w="345016">
              <a:solidFill>
                <a:srgbClr val="FFC000"/>
              </a:solidFill>
              <a:tailEnd type="triangle"/>
            </a:ln>
            <a:effectLst>
              <a:outerShdw blurRad="50800" dist="368300" dir="2760000" sx="86000" sy="86000" algn="ctr" rotWithShape="0">
                <a:srgbClr val="000000">
                  <a:alpha val="43137"/>
                </a:srgbClr>
              </a:outerShdw>
            </a:effectLst>
            <a:scene3d>
              <a:camera prst="orthographicFront"/>
              <a:lightRig rig="threePt" dir="t">
                <a:rot lat="0" lon="0" rev="0"/>
              </a:lightRig>
            </a:scene3d>
            <a:sp3d extrusionH="76200" contourW="12700">
              <a:bevelT/>
              <a:bevelB/>
              <a:extrusionClr>
                <a:schemeClr val="tx1">
                  <a:lumMod val="85000"/>
                  <a:lumOff val="15000"/>
                </a:schemeClr>
              </a:extrusionClr>
              <a:contourClr>
                <a:schemeClr val="tx1">
                  <a:lumMod val="50000"/>
                  <a:lumOff val="50000"/>
                </a:schemeClr>
              </a:contourClr>
            </a:sp3d>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96" name="TextBox 125"/>
            <p:cNvSpPr txBox="1">
              <a:spLocks noChangeArrowheads="1"/>
            </p:cNvSpPr>
            <p:nvPr/>
          </p:nvSpPr>
          <p:spPr bwMode="auto">
            <a:xfrm rot="9189322" flipH="1" flipV="1">
              <a:off x="-2916046" y="1203126"/>
              <a:ext cx="2608262" cy="369887"/>
            </a:xfrm>
            <a:prstGeom prst="rect">
              <a:avLst/>
            </a:prstGeom>
            <a:noFill/>
            <a:ln w="9525">
              <a:noFill/>
              <a:miter lim="800000"/>
              <a:headEnd/>
              <a:tailEnd/>
            </a:ln>
          </p:spPr>
          <p:txBody>
            <a:bodyPr>
              <a:spAutoFit/>
            </a:bodyPr>
            <a:lstStyle/>
            <a:p>
              <a:r>
                <a:rPr lang="en-US" dirty="0"/>
                <a:t>Upper-Level Jet Stream</a:t>
              </a:r>
            </a:p>
          </p:txBody>
        </p:sp>
      </p:grpSp>
      <p:pic>
        <p:nvPicPr>
          <p:cNvPr id="97" name="Picture 9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189" y="2202503"/>
            <a:ext cx="2005013" cy="209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9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0351" y="1264277"/>
            <a:ext cx="1989543" cy="2201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1452" y="4589547"/>
            <a:ext cx="2577808" cy="156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07544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4000" r="-14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9527" y="73903"/>
            <a:ext cx="9153528" cy="6733754"/>
            <a:chOff x="-9527" y="73903"/>
            <a:chExt cx="9153528" cy="6733754"/>
          </a:xfrm>
        </p:grpSpPr>
        <p:sp>
          <p:nvSpPr>
            <p:cNvPr id="15" name="Rectangle 14"/>
            <p:cNvSpPr/>
            <p:nvPr/>
          </p:nvSpPr>
          <p:spPr>
            <a:xfrm>
              <a:off x="0" y="6400800"/>
              <a:ext cx="9144001" cy="3429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0" y="180975"/>
              <a:ext cx="9144001"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7" name="Straight Connector 16"/>
            <p:cNvCxnSpPr/>
            <p:nvPr/>
          </p:nvCxnSpPr>
          <p:spPr>
            <a:xfrm flipH="1">
              <a:off x="-9525" y="8286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525" y="64008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527" y="67437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527" y="1809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descr="http://2.bp.blogspot.com/-oJqr5hrhjqs/UJErtiO_46I/AAAAAAAAGNY/nE7dNgCrdOo/s1600/NW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5" y="73903"/>
              <a:ext cx="892361" cy="883927"/>
            </a:xfrm>
            <a:prstGeom prst="rect">
              <a:avLst/>
            </a:prstGeom>
            <a:noFill/>
            <a:effectLst>
              <a:outerShdw blurRad="50800" dist="38100" dir="2700000" algn="tl" rotWithShape="0">
                <a:prstClr val="black">
                  <a:alpha val="40000"/>
                </a:prstClr>
              </a:outerShdw>
            </a:effectLst>
          </p:spPr>
        </p:pic>
        <p:sp>
          <p:nvSpPr>
            <p:cNvPr id="22" name="TextBox 21"/>
            <p:cNvSpPr txBox="1"/>
            <p:nvPr/>
          </p:nvSpPr>
          <p:spPr>
            <a:xfrm>
              <a:off x="9525" y="6381750"/>
              <a:ext cx="5496376" cy="369332"/>
            </a:xfrm>
            <a:prstGeom prst="rect">
              <a:avLst/>
            </a:prstGeom>
            <a:noFill/>
          </p:spPr>
          <p:txBody>
            <a:bodyPr wrap="none" rtlCol="0">
              <a:spAutoFit/>
            </a:bodyPr>
            <a:lstStyle/>
            <a:p>
              <a:r>
                <a:rPr lang="en-US" b="1" dirty="0">
                  <a:solidFill>
                    <a:prstClr val="white"/>
                  </a:solidFill>
                  <a:effectLst>
                    <a:outerShdw blurRad="38100" dist="38100" dir="2700000" algn="tl">
                      <a:srgbClr val="000000">
                        <a:alpha val="43137"/>
                      </a:srgbClr>
                    </a:outerShdw>
                  </a:effectLst>
                  <a:latin typeface="Malgun Gothic" panose="020B0503020000020004" pitchFamily="34" charset="-127"/>
                  <a:ea typeface="Malgun Gothic" panose="020B0503020000020004" pitchFamily="34" charset="-127"/>
                </a:rPr>
                <a:t>National Weather Service · Great Falls, Montana</a:t>
              </a:r>
            </a:p>
          </p:txBody>
        </p:sp>
        <p:pic>
          <p:nvPicPr>
            <p:cNvPr id="23" name="Picture 22" descr="http://www.crh.noaa.gov/Image/sgf/weather%20ready%20nation/WRN_emblem.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6342521"/>
              <a:ext cx="1416876" cy="4651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4" name="Headline"/>
          <p:cNvSpPr txBox="1"/>
          <p:nvPr/>
        </p:nvSpPr>
        <p:spPr>
          <a:xfrm>
            <a:off x="989291" y="177225"/>
            <a:ext cx="8154708"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5029200" algn="l"/>
              </a:tabLst>
            </a:pPr>
            <a:r>
              <a:rPr lang="en-US" sz="3200" b="1" dirty="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rPr>
              <a:t>Relationship Building</a:t>
            </a:r>
          </a:p>
        </p:txBody>
      </p:sp>
      <p:sp>
        <p:nvSpPr>
          <p:cNvPr id="2" name="AutoShape 2" descr="Image result for FAA"/>
          <p:cNvSpPr>
            <a:spLocks noChangeAspect="1" noChangeArrowheads="1"/>
          </p:cNvSpPr>
          <p:nvPr/>
        </p:nvSpPr>
        <p:spPr bwMode="auto">
          <a:xfrm>
            <a:off x="155575" y="-685800"/>
            <a:ext cx="143827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7" descr="Bozeman Airpo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Subtitle 4"/>
          <p:cNvSpPr txBox="1">
            <a:spLocks/>
          </p:cNvSpPr>
          <p:nvPr/>
        </p:nvSpPr>
        <p:spPr bwMode="auto">
          <a:xfrm>
            <a:off x="5038727" y="990600"/>
            <a:ext cx="4333873" cy="2590800"/>
          </a:xfrm>
          <a:prstGeom prst="rect">
            <a:avLst/>
          </a:prstGeom>
          <a:noFill/>
          <a:ln>
            <a:noFill/>
          </a:ln>
          <a:effectLst>
            <a:outerShdw dist="35875" dir="2703727"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5000"/>
              <a:buNone/>
              <a:defRPr sz="3200" b="1">
                <a:solidFill>
                  <a:schemeClr val="bg1"/>
                </a:solidFill>
                <a:latin typeface="+mn-lt"/>
                <a:ea typeface="+mn-ea"/>
                <a:cs typeface="+mn-cs"/>
              </a:defRPr>
            </a:lvl1pPr>
            <a:lvl2pPr marL="457200" indent="0" algn="ctr" rtl="0" eaLnBrk="0" fontAlgn="base" hangingPunct="0">
              <a:spcBef>
                <a:spcPct val="20000"/>
              </a:spcBef>
              <a:spcAft>
                <a:spcPct val="0"/>
              </a:spcAft>
              <a:buSzPct val="85000"/>
              <a:buNone/>
              <a:defRPr sz="2800" b="1" i="1">
                <a:solidFill>
                  <a:srgbClr val="F5F888"/>
                </a:solidFill>
                <a:latin typeface="+mn-lt"/>
              </a:defRPr>
            </a:lvl2pPr>
            <a:lvl3pPr marL="914400" indent="0" algn="ctr" rtl="0" eaLnBrk="0" fontAlgn="base" hangingPunct="0">
              <a:spcBef>
                <a:spcPct val="20000"/>
              </a:spcBef>
              <a:spcAft>
                <a:spcPct val="0"/>
              </a:spcAft>
              <a:buSzPct val="85000"/>
              <a:buNone/>
              <a:defRPr sz="2400" b="1">
                <a:solidFill>
                  <a:schemeClr val="bg1"/>
                </a:solidFill>
                <a:latin typeface="+mn-lt"/>
              </a:defRPr>
            </a:lvl3pPr>
            <a:lvl4pPr marL="1371600" indent="0" algn="ctr" rtl="0" eaLnBrk="0" fontAlgn="base" hangingPunct="0">
              <a:spcBef>
                <a:spcPct val="20000"/>
              </a:spcBef>
              <a:spcAft>
                <a:spcPct val="0"/>
              </a:spcAft>
              <a:buSzPct val="85000"/>
              <a:buNone/>
              <a:defRPr sz="2000" b="1" i="1">
                <a:solidFill>
                  <a:srgbClr val="F5F888"/>
                </a:solidFill>
                <a:latin typeface="+mn-lt"/>
              </a:defRPr>
            </a:lvl4pPr>
            <a:lvl5pPr marL="1828800" indent="0" algn="ctr" rtl="0" eaLnBrk="0" fontAlgn="base" hangingPunct="0">
              <a:spcBef>
                <a:spcPct val="20000"/>
              </a:spcBef>
              <a:spcAft>
                <a:spcPct val="0"/>
              </a:spcAft>
              <a:buSzPct val="85000"/>
              <a:buNone/>
              <a:defRPr sz="2000" b="1">
                <a:solidFill>
                  <a:schemeClr val="bg1"/>
                </a:solidFill>
                <a:latin typeface="+mn-lt"/>
              </a:defRPr>
            </a:lvl5pPr>
            <a:lvl6pPr marL="2286000" indent="0" algn="ctr" rtl="0" fontAlgn="base">
              <a:spcBef>
                <a:spcPct val="20000"/>
              </a:spcBef>
              <a:spcAft>
                <a:spcPct val="0"/>
              </a:spcAft>
              <a:buSzPct val="85000"/>
              <a:buNone/>
              <a:defRPr sz="2000" b="1">
                <a:solidFill>
                  <a:schemeClr val="bg1"/>
                </a:solidFill>
                <a:latin typeface="+mn-lt"/>
              </a:defRPr>
            </a:lvl6pPr>
            <a:lvl7pPr marL="2743200" indent="0" algn="ctr" rtl="0" fontAlgn="base">
              <a:spcBef>
                <a:spcPct val="20000"/>
              </a:spcBef>
              <a:spcAft>
                <a:spcPct val="0"/>
              </a:spcAft>
              <a:buSzPct val="85000"/>
              <a:buNone/>
              <a:defRPr sz="2000" b="1">
                <a:solidFill>
                  <a:schemeClr val="bg1"/>
                </a:solidFill>
                <a:latin typeface="+mn-lt"/>
              </a:defRPr>
            </a:lvl7pPr>
            <a:lvl8pPr marL="3200400" indent="0" algn="ctr" rtl="0" fontAlgn="base">
              <a:spcBef>
                <a:spcPct val="20000"/>
              </a:spcBef>
              <a:spcAft>
                <a:spcPct val="0"/>
              </a:spcAft>
              <a:buSzPct val="85000"/>
              <a:buNone/>
              <a:defRPr sz="2000" b="1">
                <a:solidFill>
                  <a:schemeClr val="bg1"/>
                </a:solidFill>
                <a:latin typeface="+mn-lt"/>
              </a:defRPr>
            </a:lvl8pPr>
            <a:lvl9pPr marL="3657600" indent="0" algn="ctr" rtl="0" fontAlgn="base">
              <a:spcBef>
                <a:spcPct val="20000"/>
              </a:spcBef>
              <a:spcAft>
                <a:spcPct val="0"/>
              </a:spcAft>
              <a:buSzPct val="85000"/>
              <a:buNone/>
              <a:defRPr sz="2000" b="1">
                <a:solidFill>
                  <a:schemeClr val="bg1"/>
                </a:solidFill>
                <a:latin typeface="+mn-lt"/>
              </a:defRPr>
            </a:lvl9pPr>
          </a:lstStyle>
          <a:p>
            <a:pPr marL="457200" indent="-457200" algn="l">
              <a:buFont typeface="Arial" panose="020B0604020202020204" pitchFamily="34" charset="0"/>
              <a:buChar char="•"/>
            </a:pPr>
            <a:r>
              <a:rPr lang="en-US" sz="2400" kern="0" noProof="0" dirty="0" smtClean="0">
                <a:solidFill>
                  <a:srgbClr val="FFFFFF"/>
                </a:solidFill>
                <a:latin typeface="Arial"/>
              </a:rPr>
              <a:t>Discussed methods for the balloon launch</a:t>
            </a:r>
          </a:p>
          <a:p>
            <a:pPr algn="l"/>
            <a:endParaRPr lang="en-US" sz="2400" kern="0" noProof="0" dirty="0" smtClean="0">
              <a:solidFill>
                <a:srgbClr val="FFFFFF"/>
              </a:solidFill>
              <a:latin typeface="Arial"/>
            </a:endParaRPr>
          </a:p>
          <a:p>
            <a:pPr marL="457200" indent="-457200" algn="l">
              <a:buFont typeface="Arial" panose="020B0604020202020204" pitchFamily="34" charset="0"/>
              <a:buChar char="•"/>
            </a:pPr>
            <a:r>
              <a:rPr lang="en-US" sz="2400" kern="0" noProof="0" dirty="0" smtClean="0">
                <a:solidFill>
                  <a:srgbClr val="FFFFFF"/>
                </a:solidFill>
                <a:latin typeface="Arial"/>
              </a:rPr>
              <a:t>Controllers would like a heads up on certain significant weather </a:t>
            </a:r>
            <a:r>
              <a:rPr lang="en-US" sz="2400" kern="0" noProof="0" dirty="0" smtClean="0">
                <a:solidFill>
                  <a:srgbClr val="FFFF00"/>
                </a:solidFill>
                <a:latin typeface="Arial"/>
              </a:rPr>
              <a:t>(freezing rain, severe thunderstorms, winds over 70 </a:t>
            </a:r>
            <a:r>
              <a:rPr lang="en-US" sz="2400" kern="0" noProof="0" dirty="0" err="1" smtClean="0">
                <a:solidFill>
                  <a:srgbClr val="FFFF00"/>
                </a:solidFill>
                <a:latin typeface="Arial"/>
              </a:rPr>
              <a:t>kts</a:t>
            </a:r>
            <a:r>
              <a:rPr lang="en-US" sz="2400" kern="0" noProof="0" dirty="0" smtClean="0">
                <a:solidFill>
                  <a:srgbClr val="FFFF00"/>
                </a:solidFill>
                <a:latin typeface="Arial"/>
              </a:rPr>
              <a:t>)</a:t>
            </a:r>
          </a:p>
          <a:p>
            <a:pPr algn="l"/>
            <a:endParaRPr lang="en-US" sz="2400" kern="0" noProof="0" dirty="0" smtClean="0">
              <a:solidFill>
                <a:srgbClr val="FFFFFF"/>
              </a:solidFill>
              <a:latin typeface="Arial"/>
            </a:endParaRPr>
          </a:p>
          <a:p>
            <a:pPr marL="457200" indent="-457200" algn="l">
              <a:buFont typeface="Arial" panose="020B0604020202020204" pitchFamily="34" charset="0"/>
              <a:buChar char="•"/>
            </a:pPr>
            <a:r>
              <a:rPr kumimoji="0" lang="en-US" sz="2400" b="1" i="0" u="none" strike="noStrike" kern="0" cap="none" spc="0" normalizeH="0" baseline="0" dirty="0" smtClean="0">
                <a:ln>
                  <a:noFill/>
                </a:ln>
                <a:solidFill>
                  <a:srgbClr val="FFFFFF"/>
                </a:solidFill>
                <a:effectLst/>
                <a:uLnTx/>
                <a:uFillTx/>
                <a:latin typeface="Arial"/>
              </a:rPr>
              <a:t>Most</a:t>
            </a:r>
            <a:r>
              <a:rPr kumimoji="0" lang="en-US" sz="2400" b="1" i="0" u="none" strike="noStrike" kern="0" cap="none" spc="0" normalizeH="0" dirty="0" smtClean="0">
                <a:ln>
                  <a:noFill/>
                </a:ln>
                <a:solidFill>
                  <a:srgbClr val="FFFFFF"/>
                </a:solidFill>
                <a:effectLst/>
                <a:uLnTx/>
                <a:uFillTx/>
                <a:latin typeface="Arial"/>
              </a:rPr>
              <a:t> were unaware of PROB30 in a TAF</a:t>
            </a:r>
          </a:p>
        </p:txBody>
      </p:sp>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747" y="1752600"/>
            <a:ext cx="4572607"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63972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4000" r="-14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9527" y="73903"/>
            <a:ext cx="9153528" cy="6733754"/>
            <a:chOff x="-9527" y="73903"/>
            <a:chExt cx="9153528" cy="6733754"/>
          </a:xfrm>
        </p:grpSpPr>
        <p:sp>
          <p:nvSpPr>
            <p:cNvPr id="15" name="Rectangle 14"/>
            <p:cNvSpPr/>
            <p:nvPr/>
          </p:nvSpPr>
          <p:spPr>
            <a:xfrm>
              <a:off x="0" y="6400800"/>
              <a:ext cx="9144001" cy="3429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0" y="180975"/>
              <a:ext cx="9144001"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7" name="Straight Connector 16"/>
            <p:cNvCxnSpPr/>
            <p:nvPr/>
          </p:nvCxnSpPr>
          <p:spPr>
            <a:xfrm flipH="1">
              <a:off x="-9525" y="8286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525" y="64008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527" y="67437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527" y="1809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descr="http://2.bp.blogspot.com/-oJqr5hrhjqs/UJErtiO_46I/AAAAAAAAGNY/nE7dNgCrdOo/s1600/NW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5" y="73903"/>
              <a:ext cx="892361" cy="883927"/>
            </a:xfrm>
            <a:prstGeom prst="rect">
              <a:avLst/>
            </a:prstGeom>
            <a:noFill/>
            <a:effectLst>
              <a:outerShdw blurRad="50800" dist="38100" dir="2700000" algn="tl" rotWithShape="0">
                <a:prstClr val="black">
                  <a:alpha val="40000"/>
                </a:prstClr>
              </a:outerShdw>
            </a:effectLst>
          </p:spPr>
        </p:pic>
        <p:sp>
          <p:nvSpPr>
            <p:cNvPr id="22" name="TextBox 21"/>
            <p:cNvSpPr txBox="1"/>
            <p:nvPr/>
          </p:nvSpPr>
          <p:spPr>
            <a:xfrm>
              <a:off x="9525" y="6381750"/>
              <a:ext cx="5496376" cy="369332"/>
            </a:xfrm>
            <a:prstGeom prst="rect">
              <a:avLst/>
            </a:prstGeom>
            <a:noFill/>
          </p:spPr>
          <p:txBody>
            <a:bodyPr wrap="none" rtlCol="0">
              <a:spAutoFit/>
            </a:bodyPr>
            <a:lstStyle/>
            <a:p>
              <a:r>
                <a:rPr lang="en-US" b="1" dirty="0">
                  <a:solidFill>
                    <a:prstClr val="white"/>
                  </a:solidFill>
                  <a:effectLst>
                    <a:outerShdw blurRad="38100" dist="38100" dir="2700000" algn="tl">
                      <a:srgbClr val="000000">
                        <a:alpha val="43137"/>
                      </a:srgbClr>
                    </a:outerShdw>
                  </a:effectLst>
                  <a:latin typeface="Malgun Gothic" panose="020B0503020000020004" pitchFamily="34" charset="-127"/>
                  <a:ea typeface="Malgun Gothic" panose="020B0503020000020004" pitchFamily="34" charset="-127"/>
                </a:rPr>
                <a:t>National Weather Service · Great Falls, Montana</a:t>
              </a:r>
            </a:p>
          </p:txBody>
        </p:sp>
        <p:pic>
          <p:nvPicPr>
            <p:cNvPr id="23" name="Picture 22" descr="http://www.crh.noaa.gov/Image/sgf/weather%20ready%20nation/WRN_emblem.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6342521"/>
              <a:ext cx="1416876" cy="4651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4" name="Headline"/>
          <p:cNvSpPr txBox="1"/>
          <p:nvPr/>
        </p:nvSpPr>
        <p:spPr>
          <a:xfrm>
            <a:off x="989291" y="177225"/>
            <a:ext cx="8154708"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5029200" algn="l"/>
              </a:tabLst>
            </a:pPr>
            <a:r>
              <a:rPr lang="en-US" sz="3200" b="1" dirty="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rPr>
              <a:t>Relationship Building</a:t>
            </a:r>
          </a:p>
        </p:txBody>
      </p:sp>
      <p:sp>
        <p:nvSpPr>
          <p:cNvPr id="2" name="AutoShape 2" descr="Image result for FAA"/>
          <p:cNvSpPr>
            <a:spLocks noChangeAspect="1" noChangeArrowheads="1"/>
          </p:cNvSpPr>
          <p:nvPr/>
        </p:nvSpPr>
        <p:spPr bwMode="auto">
          <a:xfrm>
            <a:off x="155575" y="-685800"/>
            <a:ext cx="143827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7" descr="Bozeman Airpo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Subtitle 4"/>
          <p:cNvSpPr txBox="1">
            <a:spLocks/>
          </p:cNvSpPr>
          <p:nvPr/>
        </p:nvSpPr>
        <p:spPr bwMode="auto">
          <a:xfrm>
            <a:off x="4953000" y="990600"/>
            <a:ext cx="4333873" cy="2590800"/>
          </a:xfrm>
          <a:prstGeom prst="rect">
            <a:avLst/>
          </a:prstGeom>
          <a:noFill/>
          <a:ln>
            <a:noFill/>
          </a:ln>
          <a:effectLst>
            <a:outerShdw dist="35875" dir="2703727"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5000"/>
              <a:buNone/>
              <a:defRPr sz="3200" b="1">
                <a:solidFill>
                  <a:schemeClr val="bg1"/>
                </a:solidFill>
                <a:latin typeface="+mn-lt"/>
                <a:ea typeface="+mn-ea"/>
                <a:cs typeface="+mn-cs"/>
              </a:defRPr>
            </a:lvl1pPr>
            <a:lvl2pPr marL="457200" indent="0" algn="ctr" rtl="0" eaLnBrk="0" fontAlgn="base" hangingPunct="0">
              <a:spcBef>
                <a:spcPct val="20000"/>
              </a:spcBef>
              <a:spcAft>
                <a:spcPct val="0"/>
              </a:spcAft>
              <a:buSzPct val="85000"/>
              <a:buNone/>
              <a:defRPr sz="2800" b="1" i="1">
                <a:solidFill>
                  <a:srgbClr val="F5F888"/>
                </a:solidFill>
                <a:latin typeface="+mn-lt"/>
              </a:defRPr>
            </a:lvl2pPr>
            <a:lvl3pPr marL="914400" indent="0" algn="ctr" rtl="0" eaLnBrk="0" fontAlgn="base" hangingPunct="0">
              <a:spcBef>
                <a:spcPct val="20000"/>
              </a:spcBef>
              <a:spcAft>
                <a:spcPct val="0"/>
              </a:spcAft>
              <a:buSzPct val="85000"/>
              <a:buNone/>
              <a:defRPr sz="2400" b="1">
                <a:solidFill>
                  <a:schemeClr val="bg1"/>
                </a:solidFill>
                <a:latin typeface="+mn-lt"/>
              </a:defRPr>
            </a:lvl3pPr>
            <a:lvl4pPr marL="1371600" indent="0" algn="ctr" rtl="0" eaLnBrk="0" fontAlgn="base" hangingPunct="0">
              <a:spcBef>
                <a:spcPct val="20000"/>
              </a:spcBef>
              <a:spcAft>
                <a:spcPct val="0"/>
              </a:spcAft>
              <a:buSzPct val="85000"/>
              <a:buNone/>
              <a:defRPr sz="2000" b="1" i="1">
                <a:solidFill>
                  <a:srgbClr val="F5F888"/>
                </a:solidFill>
                <a:latin typeface="+mn-lt"/>
              </a:defRPr>
            </a:lvl4pPr>
            <a:lvl5pPr marL="1828800" indent="0" algn="ctr" rtl="0" eaLnBrk="0" fontAlgn="base" hangingPunct="0">
              <a:spcBef>
                <a:spcPct val="20000"/>
              </a:spcBef>
              <a:spcAft>
                <a:spcPct val="0"/>
              </a:spcAft>
              <a:buSzPct val="85000"/>
              <a:buNone/>
              <a:defRPr sz="2000" b="1">
                <a:solidFill>
                  <a:schemeClr val="bg1"/>
                </a:solidFill>
                <a:latin typeface="+mn-lt"/>
              </a:defRPr>
            </a:lvl5pPr>
            <a:lvl6pPr marL="2286000" indent="0" algn="ctr" rtl="0" fontAlgn="base">
              <a:spcBef>
                <a:spcPct val="20000"/>
              </a:spcBef>
              <a:spcAft>
                <a:spcPct val="0"/>
              </a:spcAft>
              <a:buSzPct val="85000"/>
              <a:buNone/>
              <a:defRPr sz="2000" b="1">
                <a:solidFill>
                  <a:schemeClr val="bg1"/>
                </a:solidFill>
                <a:latin typeface="+mn-lt"/>
              </a:defRPr>
            </a:lvl6pPr>
            <a:lvl7pPr marL="2743200" indent="0" algn="ctr" rtl="0" fontAlgn="base">
              <a:spcBef>
                <a:spcPct val="20000"/>
              </a:spcBef>
              <a:spcAft>
                <a:spcPct val="0"/>
              </a:spcAft>
              <a:buSzPct val="85000"/>
              <a:buNone/>
              <a:defRPr sz="2000" b="1">
                <a:solidFill>
                  <a:schemeClr val="bg1"/>
                </a:solidFill>
                <a:latin typeface="+mn-lt"/>
              </a:defRPr>
            </a:lvl7pPr>
            <a:lvl8pPr marL="3200400" indent="0" algn="ctr" rtl="0" fontAlgn="base">
              <a:spcBef>
                <a:spcPct val="20000"/>
              </a:spcBef>
              <a:spcAft>
                <a:spcPct val="0"/>
              </a:spcAft>
              <a:buSzPct val="85000"/>
              <a:buNone/>
              <a:defRPr sz="2000" b="1">
                <a:solidFill>
                  <a:schemeClr val="bg1"/>
                </a:solidFill>
                <a:latin typeface="+mn-lt"/>
              </a:defRPr>
            </a:lvl8pPr>
            <a:lvl9pPr marL="3657600" indent="0" algn="ctr" rtl="0" fontAlgn="base">
              <a:spcBef>
                <a:spcPct val="20000"/>
              </a:spcBef>
              <a:spcAft>
                <a:spcPct val="0"/>
              </a:spcAft>
              <a:buSzPct val="85000"/>
              <a:buNone/>
              <a:defRPr sz="2000" b="1">
                <a:solidFill>
                  <a:schemeClr val="bg1"/>
                </a:solidFill>
                <a:latin typeface="+mn-lt"/>
              </a:defRPr>
            </a:lvl9pPr>
          </a:lstStyle>
          <a:p>
            <a:pPr marL="457200" indent="-457200" algn="l">
              <a:buFont typeface="Arial" panose="020B0604020202020204" pitchFamily="34" charset="0"/>
              <a:buChar char="•"/>
            </a:pPr>
            <a:r>
              <a:rPr lang="en-US" sz="2400" kern="0" baseline="0" noProof="0" dirty="0" smtClean="0">
                <a:solidFill>
                  <a:srgbClr val="FFFFFF"/>
                </a:solidFill>
                <a:latin typeface="Arial"/>
              </a:rPr>
              <a:t>Most</a:t>
            </a:r>
            <a:r>
              <a:rPr lang="en-US" sz="2400" kern="0" noProof="0" dirty="0" smtClean="0">
                <a:solidFill>
                  <a:srgbClr val="FFFFFF"/>
                </a:solidFill>
                <a:latin typeface="Arial"/>
              </a:rPr>
              <a:t> liked the tour</a:t>
            </a:r>
          </a:p>
          <a:p>
            <a:pPr algn="l"/>
            <a:endParaRPr lang="en-US" sz="2400" kern="0" noProof="0" dirty="0" smtClean="0">
              <a:solidFill>
                <a:srgbClr val="FFFFFF"/>
              </a:solidFill>
              <a:latin typeface="Arial"/>
            </a:endParaRPr>
          </a:p>
          <a:p>
            <a:pPr marL="457200" indent="-457200" algn="l">
              <a:buFont typeface="Arial" panose="020B0604020202020204" pitchFamily="34" charset="0"/>
              <a:buChar char="•"/>
            </a:pPr>
            <a:r>
              <a:rPr kumimoji="0" lang="en-US" sz="2400" b="1" i="0" u="none" strike="noStrike" kern="0" cap="none" spc="0" normalizeH="0" baseline="0" dirty="0" smtClean="0">
                <a:ln>
                  <a:noFill/>
                </a:ln>
                <a:solidFill>
                  <a:srgbClr val="FFFFFF"/>
                </a:solidFill>
                <a:effectLst/>
                <a:uLnTx/>
                <a:uFillTx/>
                <a:latin typeface="Arial"/>
              </a:rPr>
              <a:t>Be</a:t>
            </a:r>
            <a:r>
              <a:rPr kumimoji="0" lang="en-US" sz="2400" b="1" i="0" u="none" strike="noStrike" kern="0" cap="none" spc="0" normalizeH="0" dirty="0" smtClean="0">
                <a:ln>
                  <a:noFill/>
                </a:ln>
                <a:solidFill>
                  <a:srgbClr val="FFFFFF"/>
                </a:solidFill>
                <a:effectLst/>
                <a:uLnTx/>
                <a:uFillTx/>
                <a:latin typeface="Arial"/>
              </a:rPr>
              <a:t> aware of using Flight Aware for situational awareness as not all flights show up</a:t>
            </a:r>
          </a:p>
          <a:p>
            <a:pPr algn="l"/>
            <a:endParaRPr kumimoji="0" lang="en-US" sz="2400" b="1" i="0" u="none" strike="noStrike" kern="0" cap="none" spc="0" normalizeH="0" dirty="0" smtClean="0">
              <a:ln>
                <a:noFill/>
              </a:ln>
              <a:solidFill>
                <a:srgbClr val="FFFFFF"/>
              </a:solidFill>
              <a:effectLst/>
              <a:uLnTx/>
              <a:uFillTx/>
              <a:latin typeface="Arial"/>
            </a:endParaRPr>
          </a:p>
          <a:p>
            <a:pPr marL="457200" indent="-457200" algn="l">
              <a:buFont typeface="Arial" panose="020B0604020202020204" pitchFamily="34" charset="0"/>
              <a:buChar char="•"/>
            </a:pPr>
            <a:r>
              <a:rPr lang="en-US" sz="2400" kern="0" dirty="0" smtClean="0">
                <a:solidFill>
                  <a:srgbClr val="FFFFFF"/>
                </a:solidFill>
                <a:latin typeface="Arial"/>
              </a:rPr>
              <a:t>Wind Rose Graphics were very </a:t>
            </a:r>
            <a:r>
              <a:rPr lang="en-US" sz="2400" kern="0" dirty="0" smtClean="0">
                <a:solidFill>
                  <a:srgbClr val="FFFFFF"/>
                </a:solidFill>
                <a:latin typeface="Arial"/>
              </a:rPr>
              <a:t>popular</a:t>
            </a:r>
          </a:p>
          <a:p>
            <a:pPr marL="457200" indent="-457200" algn="l">
              <a:buFont typeface="Arial" panose="020B0604020202020204" pitchFamily="34" charset="0"/>
              <a:buChar char="•"/>
            </a:pPr>
            <a:endParaRPr kumimoji="0" lang="en-US" sz="2400" b="1" i="0" u="none" strike="noStrike" kern="0" cap="none" spc="0" normalizeH="0" baseline="0" noProof="0" dirty="0">
              <a:ln>
                <a:noFill/>
              </a:ln>
              <a:solidFill>
                <a:srgbClr val="FFFFFF"/>
              </a:solidFill>
              <a:effectLst/>
              <a:uLnTx/>
              <a:uFillTx/>
              <a:latin typeface="Arial"/>
            </a:endParaRPr>
          </a:p>
          <a:p>
            <a:pPr marL="457200" indent="-457200" algn="l">
              <a:buFont typeface="Arial" panose="020B0604020202020204" pitchFamily="34" charset="0"/>
              <a:buChar char="•"/>
            </a:pPr>
            <a:r>
              <a:rPr lang="en-US" sz="2400" kern="0" dirty="0" smtClean="0">
                <a:solidFill>
                  <a:srgbClr val="FFFFFF"/>
                </a:solidFill>
                <a:latin typeface="Arial"/>
              </a:rPr>
              <a:t>Most only looked at the TAF through their operational work shift</a:t>
            </a:r>
            <a:endParaRPr kumimoji="0" lang="en-US" sz="2400" b="1" i="0" u="none" strike="noStrike" kern="0" cap="none" spc="0" normalizeH="0" baseline="0" noProof="0" dirty="0" smtClean="0">
              <a:ln>
                <a:noFill/>
              </a:ln>
              <a:solidFill>
                <a:srgbClr val="FFFFFF"/>
              </a:solidFill>
              <a:effectLst/>
              <a:uLnTx/>
              <a:uFillTx/>
              <a:latin typeface="Arial"/>
            </a:endParaRPr>
          </a:p>
        </p:txBody>
      </p:sp>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747" y="1752600"/>
            <a:ext cx="4572607"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50368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4000" r="-14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9527" y="73903"/>
            <a:ext cx="9153528" cy="6733754"/>
            <a:chOff x="-9527" y="73903"/>
            <a:chExt cx="9153528" cy="6733754"/>
          </a:xfrm>
        </p:grpSpPr>
        <p:sp>
          <p:nvSpPr>
            <p:cNvPr id="15" name="Rectangle 14"/>
            <p:cNvSpPr/>
            <p:nvPr/>
          </p:nvSpPr>
          <p:spPr>
            <a:xfrm>
              <a:off x="0" y="6400800"/>
              <a:ext cx="9144001" cy="3429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0" y="180975"/>
              <a:ext cx="9144001"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7" name="Straight Connector 16"/>
            <p:cNvCxnSpPr/>
            <p:nvPr/>
          </p:nvCxnSpPr>
          <p:spPr>
            <a:xfrm flipH="1">
              <a:off x="-9525" y="8286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525" y="64008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527" y="67437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527" y="1809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descr="http://2.bp.blogspot.com/-oJqr5hrhjqs/UJErtiO_46I/AAAAAAAAGNY/nE7dNgCrdOo/s1600/NW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5" y="73903"/>
              <a:ext cx="892361" cy="883927"/>
            </a:xfrm>
            <a:prstGeom prst="rect">
              <a:avLst/>
            </a:prstGeom>
            <a:noFill/>
            <a:effectLst>
              <a:outerShdw blurRad="50800" dist="38100" dir="2700000" algn="tl" rotWithShape="0">
                <a:prstClr val="black">
                  <a:alpha val="40000"/>
                </a:prstClr>
              </a:outerShdw>
            </a:effectLst>
          </p:spPr>
        </p:pic>
        <p:sp>
          <p:nvSpPr>
            <p:cNvPr id="22" name="TextBox 21"/>
            <p:cNvSpPr txBox="1"/>
            <p:nvPr/>
          </p:nvSpPr>
          <p:spPr>
            <a:xfrm>
              <a:off x="9525" y="6381750"/>
              <a:ext cx="5496376" cy="369332"/>
            </a:xfrm>
            <a:prstGeom prst="rect">
              <a:avLst/>
            </a:prstGeom>
            <a:noFill/>
          </p:spPr>
          <p:txBody>
            <a:bodyPr wrap="none" rtlCol="0">
              <a:spAutoFit/>
            </a:bodyPr>
            <a:lstStyle/>
            <a:p>
              <a:r>
                <a:rPr lang="en-US" b="1" dirty="0">
                  <a:solidFill>
                    <a:prstClr val="white"/>
                  </a:solidFill>
                  <a:effectLst>
                    <a:outerShdw blurRad="38100" dist="38100" dir="2700000" algn="tl">
                      <a:srgbClr val="000000">
                        <a:alpha val="43137"/>
                      </a:srgbClr>
                    </a:outerShdw>
                  </a:effectLst>
                  <a:latin typeface="Malgun Gothic" panose="020B0503020000020004" pitchFamily="34" charset="-127"/>
                  <a:ea typeface="Malgun Gothic" panose="020B0503020000020004" pitchFamily="34" charset="-127"/>
                </a:rPr>
                <a:t>National Weather Service · Great Falls, Montana</a:t>
              </a:r>
            </a:p>
          </p:txBody>
        </p:sp>
        <p:pic>
          <p:nvPicPr>
            <p:cNvPr id="23" name="Picture 22" descr="http://www.crh.noaa.gov/Image/sgf/weather%20ready%20nation/WRN_emblem.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6342521"/>
              <a:ext cx="1416876" cy="4651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4" name="Headline"/>
          <p:cNvSpPr txBox="1"/>
          <p:nvPr/>
        </p:nvSpPr>
        <p:spPr>
          <a:xfrm>
            <a:off x="989291" y="177225"/>
            <a:ext cx="8154708"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5029200" algn="l"/>
              </a:tabLst>
            </a:pPr>
            <a:r>
              <a:rPr lang="en-US" sz="3200" b="1" dirty="0" smtClean="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rPr>
              <a:t>Airport Manager Meetings</a:t>
            </a:r>
            <a:endParaRPr lang="en-US" sz="3200" b="1" dirty="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endParaRPr>
          </a:p>
        </p:txBody>
      </p:sp>
      <p:sp>
        <p:nvSpPr>
          <p:cNvPr id="2" name="AutoShape 2" descr="Image result for FAA"/>
          <p:cNvSpPr>
            <a:spLocks noChangeAspect="1" noChangeArrowheads="1"/>
          </p:cNvSpPr>
          <p:nvPr/>
        </p:nvSpPr>
        <p:spPr bwMode="auto">
          <a:xfrm>
            <a:off x="155575" y="-685800"/>
            <a:ext cx="143827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7" descr="Bozeman Airpo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Subtitle 4"/>
          <p:cNvSpPr txBox="1">
            <a:spLocks/>
          </p:cNvSpPr>
          <p:nvPr/>
        </p:nvSpPr>
        <p:spPr bwMode="auto">
          <a:xfrm>
            <a:off x="4688652" y="1224455"/>
            <a:ext cx="4455349" cy="2590800"/>
          </a:xfrm>
          <a:prstGeom prst="rect">
            <a:avLst/>
          </a:prstGeom>
          <a:noFill/>
          <a:ln>
            <a:noFill/>
          </a:ln>
          <a:effectLst>
            <a:outerShdw dist="35875" dir="2703727"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5000"/>
              <a:buNone/>
              <a:defRPr sz="3200" b="1">
                <a:solidFill>
                  <a:schemeClr val="bg1"/>
                </a:solidFill>
                <a:latin typeface="+mn-lt"/>
                <a:ea typeface="+mn-ea"/>
                <a:cs typeface="+mn-cs"/>
              </a:defRPr>
            </a:lvl1pPr>
            <a:lvl2pPr marL="457200" indent="0" algn="ctr" rtl="0" eaLnBrk="0" fontAlgn="base" hangingPunct="0">
              <a:spcBef>
                <a:spcPct val="20000"/>
              </a:spcBef>
              <a:spcAft>
                <a:spcPct val="0"/>
              </a:spcAft>
              <a:buSzPct val="85000"/>
              <a:buNone/>
              <a:defRPr sz="2800" b="1" i="1">
                <a:solidFill>
                  <a:srgbClr val="F5F888"/>
                </a:solidFill>
                <a:latin typeface="+mn-lt"/>
              </a:defRPr>
            </a:lvl2pPr>
            <a:lvl3pPr marL="914400" indent="0" algn="ctr" rtl="0" eaLnBrk="0" fontAlgn="base" hangingPunct="0">
              <a:spcBef>
                <a:spcPct val="20000"/>
              </a:spcBef>
              <a:spcAft>
                <a:spcPct val="0"/>
              </a:spcAft>
              <a:buSzPct val="85000"/>
              <a:buNone/>
              <a:defRPr sz="2400" b="1">
                <a:solidFill>
                  <a:schemeClr val="bg1"/>
                </a:solidFill>
                <a:latin typeface="+mn-lt"/>
              </a:defRPr>
            </a:lvl3pPr>
            <a:lvl4pPr marL="1371600" indent="0" algn="ctr" rtl="0" eaLnBrk="0" fontAlgn="base" hangingPunct="0">
              <a:spcBef>
                <a:spcPct val="20000"/>
              </a:spcBef>
              <a:spcAft>
                <a:spcPct val="0"/>
              </a:spcAft>
              <a:buSzPct val="85000"/>
              <a:buNone/>
              <a:defRPr sz="2000" b="1" i="1">
                <a:solidFill>
                  <a:srgbClr val="F5F888"/>
                </a:solidFill>
                <a:latin typeface="+mn-lt"/>
              </a:defRPr>
            </a:lvl4pPr>
            <a:lvl5pPr marL="1828800" indent="0" algn="ctr" rtl="0" eaLnBrk="0" fontAlgn="base" hangingPunct="0">
              <a:spcBef>
                <a:spcPct val="20000"/>
              </a:spcBef>
              <a:spcAft>
                <a:spcPct val="0"/>
              </a:spcAft>
              <a:buSzPct val="85000"/>
              <a:buNone/>
              <a:defRPr sz="2000" b="1">
                <a:solidFill>
                  <a:schemeClr val="bg1"/>
                </a:solidFill>
                <a:latin typeface="+mn-lt"/>
              </a:defRPr>
            </a:lvl5pPr>
            <a:lvl6pPr marL="2286000" indent="0" algn="ctr" rtl="0" fontAlgn="base">
              <a:spcBef>
                <a:spcPct val="20000"/>
              </a:spcBef>
              <a:spcAft>
                <a:spcPct val="0"/>
              </a:spcAft>
              <a:buSzPct val="85000"/>
              <a:buNone/>
              <a:defRPr sz="2000" b="1">
                <a:solidFill>
                  <a:schemeClr val="bg1"/>
                </a:solidFill>
                <a:latin typeface="+mn-lt"/>
              </a:defRPr>
            </a:lvl6pPr>
            <a:lvl7pPr marL="2743200" indent="0" algn="ctr" rtl="0" fontAlgn="base">
              <a:spcBef>
                <a:spcPct val="20000"/>
              </a:spcBef>
              <a:spcAft>
                <a:spcPct val="0"/>
              </a:spcAft>
              <a:buSzPct val="85000"/>
              <a:buNone/>
              <a:defRPr sz="2000" b="1">
                <a:solidFill>
                  <a:schemeClr val="bg1"/>
                </a:solidFill>
                <a:latin typeface="+mn-lt"/>
              </a:defRPr>
            </a:lvl7pPr>
            <a:lvl8pPr marL="3200400" indent="0" algn="ctr" rtl="0" fontAlgn="base">
              <a:spcBef>
                <a:spcPct val="20000"/>
              </a:spcBef>
              <a:spcAft>
                <a:spcPct val="0"/>
              </a:spcAft>
              <a:buSzPct val="85000"/>
              <a:buNone/>
              <a:defRPr sz="2000" b="1">
                <a:solidFill>
                  <a:schemeClr val="bg1"/>
                </a:solidFill>
                <a:latin typeface="+mn-lt"/>
              </a:defRPr>
            </a:lvl8pPr>
            <a:lvl9pPr marL="3657600" indent="0" algn="ctr" rtl="0" fontAlgn="base">
              <a:spcBef>
                <a:spcPct val="20000"/>
              </a:spcBef>
              <a:spcAft>
                <a:spcPct val="0"/>
              </a:spcAft>
              <a:buSzPct val="85000"/>
              <a:buNone/>
              <a:defRPr sz="2000" b="1">
                <a:solidFill>
                  <a:schemeClr val="bg1"/>
                </a:solidFill>
                <a:latin typeface="+mn-lt"/>
              </a:defRPr>
            </a:lvl9pPr>
          </a:lstStyle>
          <a:p>
            <a:pPr marL="457200" indent="-457200" algn="l">
              <a:buFont typeface="Arial" panose="020B0604020202020204" pitchFamily="34" charset="0"/>
              <a:buChar char="•"/>
              <a:defRPr/>
            </a:pPr>
            <a:r>
              <a:rPr lang="en-US" sz="2400" kern="0" dirty="0">
                <a:solidFill>
                  <a:srgbClr val="FFFFFF"/>
                </a:solidFill>
                <a:latin typeface="Arial"/>
              </a:rPr>
              <a:t>Learn about Airport Weather </a:t>
            </a:r>
            <a:r>
              <a:rPr lang="en-US" sz="2400" kern="0" dirty="0" smtClean="0">
                <a:solidFill>
                  <a:srgbClr val="FFFFFF"/>
                </a:solidFill>
                <a:latin typeface="Arial"/>
              </a:rPr>
              <a:t>Warnings</a:t>
            </a:r>
            <a:endParaRPr kumimoji="0" lang="en-US" sz="2400" b="1" i="0" u="none" strike="noStrike" kern="0" cap="none" spc="0" normalizeH="0" baseline="0" noProof="0" dirty="0" smtClean="0">
              <a:ln>
                <a:noFill/>
              </a:ln>
              <a:solidFill>
                <a:srgbClr val="FFFFFF"/>
              </a:solidFill>
              <a:effectLst/>
              <a:uLnTx/>
              <a:uFillTx/>
              <a:latin typeface="Arial"/>
            </a:endParaRPr>
          </a:p>
          <a:p>
            <a:pPr marL="457200" marR="0" lvl="0" indent="-457200" algn="l" defTabSz="914400" rtl="0" eaLnBrk="0" fontAlgn="base" latinLnBrk="0" hangingPunct="0">
              <a:lnSpc>
                <a:spcPct val="100000"/>
              </a:lnSpc>
              <a:spcBef>
                <a:spcPct val="20000"/>
              </a:spcBef>
              <a:spcAft>
                <a:spcPct val="0"/>
              </a:spcAft>
              <a:buClrTx/>
              <a:buSzPct val="85000"/>
              <a:buFont typeface="Arial" panose="020B0604020202020204" pitchFamily="34" charset="0"/>
              <a:buChar char="•"/>
              <a:tabLst/>
              <a:defRPr/>
            </a:pPr>
            <a:endParaRPr lang="en-US" sz="2400" kern="0" dirty="0">
              <a:solidFill>
                <a:srgbClr val="FFFFFF"/>
              </a:solidFill>
              <a:latin typeface="Arial"/>
            </a:endParaRPr>
          </a:p>
          <a:p>
            <a:pPr marL="457200" marR="0" lvl="0" indent="-457200" algn="l" defTabSz="914400" rtl="0" eaLnBrk="0" fontAlgn="base" latinLnBrk="0" hangingPunct="0">
              <a:lnSpc>
                <a:spcPct val="100000"/>
              </a:lnSpc>
              <a:spcBef>
                <a:spcPct val="20000"/>
              </a:spcBef>
              <a:spcAft>
                <a:spcPct val="0"/>
              </a:spcAft>
              <a:buClrTx/>
              <a:buSzPct val="85000"/>
              <a:buFont typeface="Arial" panose="020B0604020202020204" pitchFamily="34" charset="0"/>
              <a:buChar char="•"/>
              <a:tabLst/>
              <a:defRPr/>
            </a:pPr>
            <a:r>
              <a:rPr kumimoji="0" lang="en-US" sz="2400" b="1" i="0" u="none" strike="noStrike" kern="0" cap="none" spc="0" normalizeH="0" baseline="0" noProof="0" dirty="0" smtClean="0">
                <a:ln>
                  <a:noFill/>
                </a:ln>
                <a:solidFill>
                  <a:srgbClr val="FFFFFF"/>
                </a:solidFill>
                <a:effectLst/>
                <a:uLnTx/>
                <a:uFillTx/>
                <a:latin typeface="Arial"/>
              </a:rPr>
              <a:t>Learn</a:t>
            </a:r>
            <a:r>
              <a:rPr kumimoji="0" lang="en-US" sz="2400" b="1" i="0" u="none" strike="noStrike" kern="0" cap="none" spc="0" normalizeH="0" noProof="0" dirty="0" smtClean="0">
                <a:ln>
                  <a:noFill/>
                </a:ln>
                <a:solidFill>
                  <a:srgbClr val="FFFFFF"/>
                </a:solidFill>
                <a:effectLst/>
                <a:uLnTx/>
                <a:uFillTx/>
                <a:latin typeface="Arial"/>
              </a:rPr>
              <a:t> about their operations, strengths, and their vulnerabilities</a:t>
            </a:r>
          </a:p>
          <a:p>
            <a:pPr marR="0" lvl="0" algn="l" defTabSz="914400" rtl="0" eaLnBrk="0" fontAlgn="base" latinLnBrk="0" hangingPunct="0">
              <a:lnSpc>
                <a:spcPct val="100000"/>
              </a:lnSpc>
              <a:spcBef>
                <a:spcPct val="20000"/>
              </a:spcBef>
              <a:spcAft>
                <a:spcPct val="0"/>
              </a:spcAft>
              <a:buClrTx/>
              <a:buSzPct val="85000"/>
              <a:tabLst/>
              <a:defRPr/>
            </a:pPr>
            <a:endParaRPr kumimoji="0" lang="en-US" sz="2400" b="1" i="0" u="none" strike="noStrike" kern="0" cap="none" spc="0" normalizeH="0" noProof="0" dirty="0" smtClean="0">
              <a:ln>
                <a:noFill/>
              </a:ln>
              <a:solidFill>
                <a:srgbClr val="FFFFFF"/>
              </a:solidFill>
              <a:effectLst/>
              <a:uLnTx/>
              <a:uFillTx/>
              <a:latin typeface="Arial"/>
            </a:endParaRPr>
          </a:p>
          <a:p>
            <a:pPr marL="457200" marR="0" lvl="0" indent="-457200" algn="l" defTabSz="914400" rtl="0" eaLnBrk="0" fontAlgn="base" latinLnBrk="0" hangingPunct="0">
              <a:lnSpc>
                <a:spcPct val="100000"/>
              </a:lnSpc>
              <a:spcBef>
                <a:spcPct val="20000"/>
              </a:spcBef>
              <a:spcAft>
                <a:spcPct val="0"/>
              </a:spcAft>
              <a:buClrTx/>
              <a:buSzPct val="85000"/>
              <a:buFont typeface="Arial" panose="020B0604020202020204" pitchFamily="34" charset="0"/>
              <a:buChar char="•"/>
              <a:tabLst/>
              <a:defRPr/>
            </a:pPr>
            <a:endParaRPr kumimoji="0" lang="en-US" sz="3200" b="1" i="0" u="none" strike="noStrike" kern="0" cap="none" spc="0" normalizeH="0" baseline="0" noProof="0" dirty="0" smtClean="0">
              <a:ln>
                <a:noFill/>
              </a:ln>
              <a:solidFill>
                <a:srgbClr val="FFFFFF"/>
              </a:solidFill>
              <a:effectLst/>
              <a:uLnTx/>
              <a:uFillTx/>
              <a:latin typeface="Arial"/>
              <a:ea typeface="+mn-ea"/>
              <a:cs typeface="+mn-cs"/>
            </a:endParaRPr>
          </a:p>
        </p:txBody>
      </p:sp>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448" y="1255986"/>
            <a:ext cx="4576204" cy="2057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076" y="3488185"/>
            <a:ext cx="4573576" cy="285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6289377" y="5880856"/>
            <a:ext cx="2854622" cy="461665"/>
          </a:xfrm>
          <a:prstGeom prst="rect">
            <a:avLst/>
          </a:prstGeom>
          <a:noFill/>
        </p:spPr>
        <p:txBody>
          <a:bodyPr wrap="square" rtlCol="0">
            <a:spAutoFit/>
          </a:bodyPr>
          <a:lstStyle/>
          <a:p>
            <a:r>
              <a:rPr lang="en-US" sz="1200" dirty="0" smtClean="0">
                <a:solidFill>
                  <a:schemeClr val="bg1"/>
                </a:solidFill>
              </a:rPr>
              <a:t>Image courtesy Bozeman Yellowstone International Airport</a:t>
            </a:r>
            <a:endParaRPr lang="en-US" sz="1200" dirty="0">
              <a:solidFill>
                <a:schemeClr val="bg1"/>
              </a:solidFill>
            </a:endParaRPr>
          </a:p>
        </p:txBody>
      </p:sp>
    </p:spTree>
    <p:extLst>
      <p:ext uri="{BB962C8B-B14F-4D97-AF65-F5344CB8AC3E}">
        <p14:creationId xmlns:p14="http://schemas.microsoft.com/office/powerpoint/2010/main" val="24285131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4000" r="-14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9527" y="73903"/>
            <a:ext cx="9153528" cy="6733754"/>
            <a:chOff x="-9527" y="73903"/>
            <a:chExt cx="9153528" cy="6733754"/>
          </a:xfrm>
        </p:grpSpPr>
        <p:sp>
          <p:nvSpPr>
            <p:cNvPr id="15" name="Rectangle 14"/>
            <p:cNvSpPr/>
            <p:nvPr/>
          </p:nvSpPr>
          <p:spPr>
            <a:xfrm>
              <a:off x="0" y="6400800"/>
              <a:ext cx="9144001" cy="3429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0" y="180975"/>
              <a:ext cx="9144001"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7" name="Straight Connector 16"/>
            <p:cNvCxnSpPr/>
            <p:nvPr/>
          </p:nvCxnSpPr>
          <p:spPr>
            <a:xfrm flipH="1">
              <a:off x="-9525" y="8286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525" y="64008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527" y="67437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527" y="1809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descr="http://2.bp.blogspot.com/-oJqr5hrhjqs/UJErtiO_46I/AAAAAAAAGNY/nE7dNgCrdOo/s1600/NW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5" y="73903"/>
              <a:ext cx="892361" cy="883927"/>
            </a:xfrm>
            <a:prstGeom prst="rect">
              <a:avLst/>
            </a:prstGeom>
            <a:noFill/>
            <a:effectLst>
              <a:outerShdw blurRad="50800" dist="38100" dir="2700000" algn="tl" rotWithShape="0">
                <a:prstClr val="black">
                  <a:alpha val="40000"/>
                </a:prstClr>
              </a:outerShdw>
            </a:effectLst>
          </p:spPr>
        </p:pic>
        <p:sp>
          <p:nvSpPr>
            <p:cNvPr id="22" name="TextBox 21"/>
            <p:cNvSpPr txBox="1"/>
            <p:nvPr/>
          </p:nvSpPr>
          <p:spPr>
            <a:xfrm>
              <a:off x="9525" y="6381750"/>
              <a:ext cx="5496376" cy="369332"/>
            </a:xfrm>
            <a:prstGeom prst="rect">
              <a:avLst/>
            </a:prstGeom>
            <a:noFill/>
          </p:spPr>
          <p:txBody>
            <a:bodyPr wrap="none" rtlCol="0">
              <a:spAutoFit/>
            </a:bodyPr>
            <a:lstStyle/>
            <a:p>
              <a:r>
                <a:rPr lang="en-US" b="1" dirty="0">
                  <a:solidFill>
                    <a:prstClr val="white"/>
                  </a:solidFill>
                  <a:effectLst>
                    <a:outerShdw blurRad="38100" dist="38100" dir="2700000" algn="tl">
                      <a:srgbClr val="000000">
                        <a:alpha val="43137"/>
                      </a:srgbClr>
                    </a:outerShdw>
                  </a:effectLst>
                  <a:latin typeface="Malgun Gothic" panose="020B0503020000020004" pitchFamily="34" charset="-127"/>
                  <a:ea typeface="Malgun Gothic" panose="020B0503020000020004" pitchFamily="34" charset="-127"/>
                </a:rPr>
                <a:t>National Weather Service · Great Falls, Montana</a:t>
              </a:r>
            </a:p>
          </p:txBody>
        </p:sp>
        <p:pic>
          <p:nvPicPr>
            <p:cNvPr id="23" name="Picture 22" descr="http://www.crh.noaa.gov/Image/sgf/weather%20ready%20nation/WRN_emblem.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6342521"/>
              <a:ext cx="1416876" cy="4651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4" name="Headline"/>
          <p:cNvSpPr txBox="1"/>
          <p:nvPr/>
        </p:nvSpPr>
        <p:spPr>
          <a:xfrm>
            <a:off x="989291" y="177225"/>
            <a:ext cx="8154708"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5029200" algn="l"/>
              </a:tabLst>
            </a:pPr>
            <a:r>
              <a:rPr lang="en-US" sz="3200" b="1" dirty="0" smtClean="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rPr>
              <a:t>Airport Manager Meetings</a:t>
            </a:r>
            <a:endParaRPr lang="en-US" sz="3200" b="1" dirty="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endParaRPr>
          </a:p>
        </p:txBody>
      </p:sp>
      <p:sp>
        <p:nvSpPr>
          <p:cNvPr id="2" name="AutoShape 2" descr="Image result for FAA"/>
          <p:cNvSpPr>
            <a:spLocks noChangeAspect="1" noChangeArrowheads="1"/>
          </p:cNvSpPr>
          <p:nvPr/>
        </p:nvSpPr>
        <p:spPr bwMode="auto">
          <a:xfrm>
            <a:off x="155575" y="-685800"/>
            <a:ext cx="143827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7" descr="Bozeman Airpo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Subtitle 4"/>
          <p:cNvSpPr txBox="1">
            <a:spLocks/>
          </p:cNvSpPr>
          <p:nvPr/>
        </p:nvSpPr>
        <p:spPr bwMode="auto">
          <a:xfrm>
            <a:off x="5638800" y="838200"/>
            <a:ext cx="3495671" cy="2590800"/>
          </a:xfrm>
          <a:prstGeom prst="rect">
            <a:avLst/>
          </a:prstGeom>
          <a:noFill/>
          <a:ln>
            <a:noFill/>
          </a:ln>
          <a:effectLst>
            <a:outerShdw dist="35875" dir="2703727"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5000"/>
              <a:buNone/>
              <a:defRPr sz="3200" b="1">
                <a:solidFill>
                  <a:schemeClr val="bg1"/>
                </a:solidFill>
                <a:latin typeface="+mn-lt"/>
                <a:ea typeface="+mn-ea"/>
                <a:cs typeface="+mn-cs"/>
              </a:defRPr>
            </a:lvl1pPr>
            <a:lvl2pPr marL="457200" indent="0" algn="ctr" rtl="0" eaLnBrk="0" fontAlgn="base" hangingPunct="0">
              <a:spcBef>
                <a:spcPct val="20000"/>
              </a:spcBef>
              <a:spcAft>
                <a:spcPct val="0"/>
              </a:spcAft>
              <a:buSzPct val="85000"/>
              <a:buNone/>
              <a:defRPr sz="2800" b="1" i="1">
                <a:solidFill>
                  <a:srgbClr val="F5F888"/>
                </a:solidFill>
                <a:latin typeface="+mn-lt"/>
              </a:defRPr>
            </a:lvl2pPr>
            <a:lvl3pPr marL="914400" indent="0" algn="ctr" rtl="0" eaLnBrk="0" fontAlgn="base" hangingPunct="0">
              <a:spcBef>
                <a:spcPct val="20000"/>
              </a:spcBef>
              <a:spcAft>
                <a:spcPct val="0"/>
              </a:spcAft>
              <a:buSzPct val="85000"/>
              <a:buNone/>
              <a:defRPr sz="2400" b="1">
                <a:solidFill>
                  <a:schemeClr val="bg1"/>
                </a:solidFill>
                <a:latin typeface="+mn-lt"/>
              </a:defRPr>
            </a:lvl3pPr>
            <a:lvl4pPr marL="1371600" indent="0" algn="ctr" rtl="0" eaLnBrk="0" fontAlgn="base" hangingPunct="0">
              <a:spcBef>
                <a:spcPct val="20000"/>
              </a:spcBef>
              <a:spcAft>
                <a:spcPct val="0"/>
              </a:spcAft>
              <a:buSzPct val="85000"/>
              <a:buNone/>
              <a:defRPr sz="2000" b="1" i="1">
                <a:solidFill>
                  <a:srgbClr val="F5F888"/>
                </a:solidFill>
                <a:latin typeface="+mn-lt"/>
              </a:defRPr>
            </a:lvl4pPr>
            <a:lvl5pPr marL="1828800" indent="0" algn="ctr" rtl="0" eaLnBrk="0" fontAlgn="base" hangingPunct="0">
              <a:spcBef>
                <a:spcPct val="20000"/>
              </a:spcBef>
              <a:spcAft>
                <a:spcPct val="0"/>
              </a:spcAft>
              <a:buSzPct val="85000"/>
              <a:buNone/>
              <a:defRPr sz="2000" b="1">
                <a:solidFill>
                  <a:schemeClr val="bg1"/>
                </a:solidFill>
                <a:latin typeface="+mn-lt"/>
              </a:defRPr>
            </a:lvl5pPr>
            <a:lvl6pPr marL="2286000" indent="0" algn="ctr" rtl="0" fontAlgn="base">
              <a:spcBef>
                <a:spcPct val="20000"/>
              </a:spcBef>
              <a:spcAft>
                <a:spcPct val="0"/>
              </a:spcAft>
              <a:buSzPct val="85000"/>
              <a:buNone/>
              <a:defRPr sz="2000" b="1">
                <a:solidFill>
                  <a:schemeClr val="bg1"/>
                </a:solidFill>
                <a:latin typeface="+mn-lt"/>
              </a:defRPr>
            </a:lvl6pPr>
            <a:lvl7pPr marL="2743200" indent="0" algn="ctr" rtl="0" fontAlgn="base">
              <a:spcBef>
                <a:spcPct val="20000"/>
              </a:spcBef>
              <a:spcAft>
                <a:spcPct val="0"/>
              </a:spcAft>
              <a:buSzPct val="85000"/>
              <a:buNone/>
              <a:defRPr sz="2000" b="1">
                <a:solidFill>
                  <a:schemeClr val="bg1"/>
                </a:solidFill>
                <a:latin typeface="+mn-lt"/>
              </a:defRPr>
            </a:lvl7pPr>
            <a:lvl8pPr marL="3200400" indent="0" algn="ctr" rtl="0" fontAlgn="base">
              <a:spcBef>
                <a:spcPct val="20000"/>
              </a:spcBef>
              <a:spcAft>
                <a:spcPct val="0"/>
              </a:spcAft>
              <a:buSzPct val="85000"/>
              <a:buNone/>
              <a:defRPr sz="2000" b="1">
                <a:solidFill>
                  <a:schemeClr val="bg1"/>
                </a:solidFill>
                <a:latin typeface="+mn-lt"/>
              </a:defRPr>
            </a:lvl8pPr>
            <a:lvl9pPr marL="3657600" indent="0" algn="ctr" rtl="0" fontAlgn="base">
              <a:spcBef>
                <a:spcPct val="20000"/>
              </a:spcBef>
              <a:spcAft>
                <a:spcPct val="0"/>
              </a:spcAft>
              <a:buSzPct val="85000"/>
              <a:buNone/>
              <a:defRPr sz="2000" b="1">
                <a:solidFill>
                  <a:schemeClr val="bg1"/>
                </a:solidFill>
                <a:latin typeface="+mn-lt"/>
              </a:defRPr>
            </a:lvl9pPr>
          </a:lstStyle>
          <a:p>
            <a:pPr marL="457200" marR="0" lvl="0" indent="-457200" algn="l" defTabSz="914400" rtl="0" eaLnBrk="0" fontAlgn="base" latinLnBrk="0" hangingPunct="0">
              <a:lnSpc>
                <a:spcPct val="100000"/>
              </a:lnSpc>
              <a:spcBef>
                <a:spcPct val="20000"/>
              </a:spcBef>
              <a:spcAft>
                <a:spcPct val="0"/>
              </a:spcAft>
              <a:buClrTx/>
              <a:buSzPct val="85000"/>
              <a:buFont typeface="Arial" panose="020B0604020202020204" pitchFamily="34" charset="0"/>
              <a:buChar char="•"/>
              <a:tabLst/>
              <a:defRPr/>
            </a:pPr>
            <a:r>
              <a:rPr kumimoji="0" lang="en-US" sz="2400" b="1" i="0" u="none" strike="noStrike" kern="0" cap="none" spc="0" normalizeH="0" baseline="0" noProof="0" dirty="0" smtClean="0">
                <a:ln>
                  <a:noFill/>
                </a:ln>
                <a:solidFill>
                  <a:srgbClr val="FFFFFF"/>
                </a:solidFill>
                <a:effectLst/>
                <a:uLnTx/>
                <a:uFillTx/>
                <a:latin typeface="Arial"/>
              </a:rPr>
              <a:t>Freezing rain is a huge impact to airport</a:t>
            </a:r>
            <a:r>
              <a:rPr kumimoji="0" lang="en-US" sz="2400" b="1" i="0" u="none" strike="noStrike" kern="0" cap="none" spc="0" normalizeH="0" noProof="0" dirty="0" smtClean="0">
                <a:ln>
                  <a:noFill/>
                </a:ln>
                <a:solidFill>
                  <a:srgbClr val="FFFFFF"/>
                </a:solidFill>
                <a:effectLst/>
                <a:uLnTx/>
                <a:uFillTx/>
                <a:latin typeface="Arial"/>
              </a:rPr>
              <a:t> ground operations</a:t>
            </a:r>
          </a:p>
          <a:p>
            <a:pPr marR="0" lvl="0" algn="l" defTabSz="914400" rtl="0" eaLnBrk="0" fontAlgn="base" latinLnBrk="0" hangingPunct="0">
              <a:lnSpc>
                <a:spcPct val="100000"/>
              </a:lnSpc>
              <a:spcBef>
                <a:spcPct val="20000"/>
              </a:spcBef>
              <a:spcAft>
                <a:spcPct val="0"/>
              </a:spcAft>
              <a:buClrTx/>
              <a:buSzPct val="85000"/>
              <a:tabLst/>
              <a:defRPr/>
            </a:pPr>
            <a:endParaRPr kumimoji="0" lang="en-US" sz="2400" b="1" i="0" u="none" strike="noStrike" kern="0" cap="none" spc="0" normalizeH="0" noProof="0" dirty="0" smtClean="0">
              <a:ln>
                <a:noFill/>
              </a:ln>
              <a:solidFill>
                <a:srgbClr val="FFFFFF"/>
              </a:solidFill>
              <a:effectLst/>
              <a:uLnTx/>
              <a:uFillTx/>
              <a:latin typeface="Arial"/>
            </a:endParaRPr>
          </a:p>
          <a:p>
            <a:pPr marL="457200" marR="0" lvl="0" indent="-457200" algn="l" defTabSz="914400" rtl="0" eaLnBrk="0" fontAlgn="base" latinLnBrk="0" hangingPunct="0">
              <a:lnSpc>
                <a:spcPct val="100000"/>
              </a:lnSpc>
              <a:spcBef>
                <a:spcPct val="20000"/>
              </a:spcBef>
              <a:spcAft>
                <a:spcPct val="0"/>
              </a:spcAft>
              <a:buClrTx/>
              <a:buSzPct val="85000"/>
              <a:buFont typeface="Arial" panose="020B0604020202020204" pitchFamily="34" charset="0"/>
              <a:buChar char="•"/>
              <a:tabLst/>
              <a:defRPr/>
            </a:pPr>
            <a:r>
              <a:rPr lang="en-US" sz="2400" kern="0" dirty="0" smtClean="0">
                <a:solidFill>
                  <a:srgbClr val="FFFFFF"/>
                </a:solidFill>
                <a:latin typeface="Arial"/>
              </a:rPr>
              <a:t>New FAA rules require almost any measurable snow to be plowed</a:t>
            </a:r>
          </a:p>
          <a:p>
            <a:pPr marR="0" lvl="0" algn="l" defTabSz="914400" rtl="0" eaLnBrk="0" fontAlgn="base" latinLnBrk="0" hangingPunct="0">
              <a:lnSpc>
                <a:spcPct val="100000"/>
              </a:lnSpc>
              <a:spcBef>
                <a:spcPct val="20000"/>
              </a:spcBef>
              <a:spcAft>
                <a:spcPct val="0"/>
              </a:spcAft>
              <a:buClrTx/>
              <a:buSzPct val="85000"/>
              <a:tabLst/>
              <a:defRPr/>
            </a:pPr>
            <a:endParaRPr lang="en-US" sz="2400" kern="0" dirty="0" smtClean="0">
              <a:solidFill>
                <a:srgbClr val="FFFFFF"/>
              </a:solidFill>
              <a:latin typeface="Arial"/>
            </a:endParaRPr>
          </a:p>
          <a:p>
            <a:pPr marL="457200" marR="0" lvl="0" indent="-457200" algn="l" defTabSz="914400" rtl="0" eaLnBrk="0" fontAlgn="base" latinLnBrk="0" hangingPunct="0">
              <a:lnSpc>
                <a:spcPct val="100000"/>
              </a:lnSpc>
              <a:spcBef>
                <a:spcPct val="20000"/>
              </a:spcBef>
              <a:spcAft>
                <a:spcPct val="0"/>
              </a:spcAft>
              <a:buClrTx/>
              <a:buSzPct val="85000"/>
              <a:buFont typeface="Arial" panose="020B0604020202020204" pitchFamily="34" charset="0"/>
              <a:buChar char="•"/>
              <a:tabLst/>
              <a:defRPr/>
            </a:pPr>
            <a:r>
              <a:rPr lang="en-US" sz="2400" kern="0" dirty="0" smtClean="0">
                <a:solidFill>
                  <a:srgbClr val="FFFFFF"/>
                </a:solidFill>
                <a:latin typeface="Arial"/>
              </a:rPr>
              <a:t>Light/moderate snow versus heavy snow can impact icing operations</a:t>
            </a:r>
            <a:endParaRPr kumimoji="0" lang="en-US" sz="2400" b="1" i="0" u="none" strike="noStrike" kern="0" cap="none" spc="0" normalizeH="0" noProof="0" dirty="0" smtClean="0">
              <a:ln>
                <a:noFill/>
              </a:ln>
              <a:solidFill>
                <a:srgbClr val="FFFFFF"/>
              </a:solidFill>
              <a:effectLst/>
              <a:uLnTx/>
              <a:uFillTx/>
              <a:latin typeface="Arial"/>
            </a:endParaRPr>
          </a:p>
          <a:p>
            <a:pPr marL="457200" marR="0" lvl="0" indent="-457200" algn="ctr" defTabSz="914400" rtl="0" eaLnBrk="0" fontAlgn="base" latinLnBrk="0" hangingPunct="0">
              <a:lnSpc>
                <a:spcPct val="100000"/>
              </a:lnSpc>
              <a:spcBef>
                <a:spcPct val="20000"/>
              </a:spcBef>
              <a:spcAft>
                <a:spcPct val="0"/>
              </a:spcAft>
              <a:buClrTx/>
              <a:buSzPct val="85000"/>
              <a:buFont typeface="Arial" panose="020B0604020202020204" pitchFamily="34" charset="0"/>
              <a:buChar char="•"/>
              <a:tabLst/>
              <a:defRPr/>
            </a:pPr>
            <a:endParaRPr kumimoji="0" lang="en-US" sz="3200" b="1" i="0" u="none" strike="noStrike" kern="0" cap="none" spc="0" normalizeH="0" baseline="0" noProof="0" dirty="0" smtClean="0">
              <a:ln>
                <a:noFill/>
              </a:ln>
              <a:solidFill>
                <a:srgbClr val="FFFFFF"/>
              </a:solidFill>
              <a:effectLst/>
              <a:uLnTx/>
              <a:uFillTx/>
              <a:latin typeface="Arial"/>
              <a:ea typeface="+mn-ea"/>
              <a:cs typeface="+mn-cs"/>
            </a:endParaRPr>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24" y="1143000"/>
            <a:ext cx="54006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527" y="6065522"/>
            <a:ext cx="2661241" cy="276999"/>
          </a:xfrm>
          <a:prstGeom prst="rect">
            <a:avLst/>
          </a:prstGeom>
          <a:noFill/>
        </p:spPr>
        <p:txBody>
          <a:bodyPr wrap="none" rtlCol="0">
            <a:spAutoFit/>
          </a:bodyPr>
          <a:lstStyle/>
          <a:p>
            <a:r>
              <a:rPr lang="en-US" sz="1200" dirty="0" smtClean="0">
                <a:solidFill>
                  <a:schemeClr val="bg1"/>
                </a:solidFill>
              </a:rPr>
              <a:t>Image courtesy Helena Regional Airport</a:t>
            </a:r>
            <a:endParaRPr lang="en-US" sz="1200" dirty="0">
              <a:solidFill>
                <a:schemeClr val="bg1"/>
              </a:solidFill>
            </a:endParaRPr>
          </a:p>
        </p:txBody>
      </p:sp>
      <p:pic>
        <p:nvPicPr>
          <p:cNvPr id="2054" name="Picture 6" descr="Helena Regional Airport Runway Broom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44" y="3657600"/>
            <a:ext cx="5440355" cy="1813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6642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4000" r="-14000"/>
          </a:stretch>
        </a:blipFill>
        <a:effectLst/>
      </p:bgPr>
    </p:bg>
    <p:spTree>
      <p:nvGrpSpPr>
        <p:cNvPr id="1" name=""/>
        <p:cNvGrpSpPr/>
        <p:nvPr/>
      </p:nvGrpSpPr>
      <p:grpSpPr>
        <a:xfrm>
          <a:off x="0" y="0"/>
          <a:ext cx="0" cy="0"/>
          <a:chOff x="0" y="0"/>
          <a:chExt cx="0" cy="0"/>
        </a:xfrm>
      </p:grpSpPr>
      <p:sp>
        <p:nvSpPr>
          <p:cNvPr id="26" name="Subtitle 4"/>
          <p:cNvSpPr txBox="1">
            <a:spLocks/>
          </p:cNvSpPr>
          <p:nvPr/>
        </p:nvSpPr>
        <p:spPr bwMode="auto">
          <a:xfrm>
            <a:off x="4267199" y="1219200"/>
            <a:ext cx="4867273" cy="2590800"/>
          </a:xfrm>
          <a:prstGeom prst="rect">
            <a:avLst/>
          </a:prstGeom>
          <a:noFill/>
          <a:ln>
            <a:noFill/>
          </a:ln>
          <a:effectLst>
            <a:outerShdw dist="35875" dir="2703727"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5000"/>
              <a:buNone/>
              <a:defRPr sz="3200" b="1">
                <a:solidFill>
                  <a:schemeClr val="bg1"/>
                </a:solidFill>
                <a:latin typeface="+mn-lt"/>
                <a:ea typeface="+mn-ea"/>
                <a:cs typeface="+mn-cs"/>
              </a:defRPr>
            </a:lvl1pPr>
            <a:lvl2pPr marL="457200" indent="0" algn="ctr" rtl="0" eaLnBrk="0" fontAlgn="base" hangingPunct="0">
              <a:spcBef>
                <a:spcPct val="20000"/>
              </a:spcBef>
              <a:spcAft>
                <a:spcPct val="0"/>
              </a:spcAft>
              <a:buSzPct val="85000"/>
              <a:buNone/>
              <a:defRPr sz="2800" b="1" i="1">
                <a:solidFill>
                  <a:srgbClr val="F5F888"/>
                </a:solidFill>
                <a:latin typeface="+mn-lt"/>
              </a:defRPr>
            </a:lvl2pPr>
            <a:lvl3pPr marL="914400" indent="0" algn="ctr" rtl="0" eaLnBrk="0" fontAlgn="base" hangingPunct="0">
              <a:spcBef>
                <a:spcPct val="20000"/>
              </a:spcBef>
              <a:spcAft>
                <a:spcPct val="0"/>
              </a:spcAft>
              <a:buSzPct val="85000"/>
              <a:buNone/>
              <a:defRPr sz="2400" b="1">
                <a:solidFill>
                  <a:schemeClr val="bg1"/>
                </a:solidFill>
                <a:latin typeface="+mn-lt"/>
              </a:defRPr>
            </a:lvl3pPr>
            <a:lvl4pPr marL="1371600" indent="0" algn="ctr" rtl="0" eaLnBrk="0" fontAlgn="base" hangingPunct="0">
              <a:spcBef>
                <a:spcPct val="20000"/>
              </a:spcBef>
              <a:spcAft>
                <a:spcPct val="0"/>
              </a:spcAft>
              <a:buSzPct val="85000"/>
              <a:buNone/>
              <a:defRPr sz="2000" b="1" i="1">
                <a:solidFill>
                  <a:srgbClr val="F5F888"/>
                </a:solidFill>
                <a:latin typeface="+mn-lt"/>
              </a:defRPr>
            </a:lvl4pPr>
            <a:lvl5pPr marL="1828800" indent="0" algn="ctr" rtl="0" eaLnBrk="0" fontAlgn="base" hangingPunct="0">
              <a:spcBef>
                <a:spcPct val="20000"/>
              </a:spcBef>
              <a:spcAft>
                <a:spcPct val="0"/>
              </a:spcAft>
              <a:buSzPct val="85000"/>
              <a:buNone/>
              <a:defRPr sz="2000" b="1">
                <a:solidFill>
                  <a:schemeClr val="bg1"/>
                </a:solidFill>
                <a:latin typeface="+mn-lt"/>
              </a:defRPr>
            </a:lvl5pPr>
            <a:lvl6pPr marL="2286000" indent="0" algn="ctr" rtl="0" fontAlgn="base">
              <a:spcBef>
                <a:spcPct val="20000"/>
              </a:spcBef>
              <a:spcAft>
                <a:spcPct val="0"/>
              </a:spcAft>
              <a:buSzPct val="85000"/>
              <a:buNone/>
              <a:defRPr sz="2000" b="1">
                <a:solidFill>
                  <a:schemeClr val="bg1"/>
                </a:solidFill>
                <a:latin typeface="+mn-lt"/>
              </a:defRPr>
            </a:lvl6pPr>
            <a:lvl7pPr marL="2743200" indent="0" algn="ctr" rtl="0" fontAlgn="base">
              <a:spcBef>
                <a:spcPct val="20000"/>
              </a:spcBef>
              <a:spcAft>
                <a:spcPct val="0"/>
              </a:spcAft>
              <a:buSzPct val="85000"/>
              <a:buNone/>
              <a:defRPr sz="2000" b="1">
                <a:solidFill>
                  <a:schemeClr val="bg1"/>
                </a:solidFill>
                <a:latin typeface="+mn-lt"/>
              </a:defRPr>
            </a:lvl7pPr>
            <a:lvl8pPr marL="3200400" indent="0" algn="ctr" rtl="0" fontAlgn="base">
              <a:spcBef>
                <a:spcPct val="20000"/>
              </a:spcBef>
              <a:spcAft>
                <a:spcPct val="0"/>
              </a:spcAft>
              <a:buSzPct val="85000"/>
              <a:buNone/>
              <a:defRPr sz="2000" b="1">
                <a:solidFill>
                  <a:schemeClr val="bg1"/>
                </a:solidFill>
                <a:latin typeface="+mn-lt"/>
              </a:defRPr>
            </a:lvl8pPr>
            <a:lvl9pPr marL="3657600" indent="0" algn="ctr" rtl="0" fontAlgn="base">
              <a:spcBef>
                <a:spcPct val="20000"/>
              </a:spcBef>
              <a:spcAft>
                <a:spcPct val="0"/>
              </a:spcAft>
              <a:buSzPct val="85000"/>
              <a:buNone/>
              <a:defRPr sz="2000" b="1">
                <a:solidFill>
                  <a:schemeClr val="bg1"/>
                </a:solidFill>
                <a:latin typeface="+mn-lt"/>
              </a:defRPr>
            </a:lvl9pPr>
          </a:lstStyle>
          <a:p>
            <a:pPr marL="457200" marR="0" lvl="0" indent="-457200" algn="l" defTabSz="914400" rtl="0" eaLnBrk="0" fontAlgn="base" latinLnBrk="0" hangingPunct="0">
              <a:lnSpc>
                <a:spcPct val="100000"/>
              </a:lnSpc>
              <a:spcBef>
                <a:spcPct val="20000"/>
              </a:spcBef>
              <a:spcAft>
                <a:spcPct val="0"/>
              </a:spcAft>
              <a:buClrTx/>
              <a:buSzPct val="85000"/>
              <a:buFont typeface="Arial" panose="020B0604020202020204" pitchFamily="34" charset="0"/>
              <a:buChar char="•"/>
              <a:tabLst/>
              <a:defRPr/>
            </a:pPr>
            <a:r>
              <a:rPr kumimoji="0" lang="en-US" sz="2800" b="1" i="0" u="none" strike="noStrike" kern="0" cap="none" spc="0" normalizeH="0" baseline="0" noProof="0" dirty="0" smtClean="0">
                <a:ln>
                  <a:noFill/>
                </a:ln>
                <a:solidFill>
                  <a:srgbClr val="FFFFFF"/>
                </a:solidFill>
                <a:effectLst/>
                <a:uLnTx/>
                <a:uFillTx/>
                <a:latin typeface="Arial"/>
              </a:rPr>
              <a:t>Some just prefer a heads-u</a:t>
            </a:r>
            <a:r>
              <a:rPr lang="en-US" sz="2800" kern="0" dirty="0" smtClean="0">
                <a:solidFill>
                  <a:srgbClr val="FFFFFF"/>
                </a:solidFill>
                <a:latin typeface="Arial"/>
              </a:rPr>
              <a:t>p email leading up to an event, then a phone call for imminent weather instead of an Airport Weather Warning</a:t>
            </a:r>
          </a:p>
          <a:p>
            <a:pPr marR="0" lvl="0" algn="l" defTabSz="914400" rtl="0" eaLnBrk="0" fontAlgn="base" latinLnBrk="0" hangingPunct="0">
              <a:lnSpc>
                <a:spcPct val="100000"/>
              </a:lnSpc>
              <a:spcBef>
                <a:spcPct val="20000"/>
              </a:spcBef>
              <a:spcAft>
                <a:spcPct val="0"/>
              </a:spcAft>
              <a:buClrTx/>
              <a:buSzPct val="85000"/>
              <a:tabLst/>
              <a:defRPr/>
            </a:pPr>
            <a:endParaRPr lang="en-US" sz="2800" kern="0" dirty="0" smtClean="0">
              <a:solidFill>
                <a:srgbClr val="FFFFFF"/>
              </a:solidFill>
              <a:latin typeface="Arial"/>
            </a:endParaRPr>
          </a:p>
          <a:p>
            <a:pPr marL="457200" indent="-457200" algn="l">
              <a:buFont typeface="Arial" panose="020B0604020202020204" pitchFamily="34" charset="0"/>
              <a:buChar char="•"/>
              <a:defRPr/>
            </a:pPr>
            <a:r>
              <a:rPr lang="en-US" sz="2800" kern="0" dirty="0">
                <a:solidFill>
                  <a:srgbClr val="FFFFFF"/>
                </a:solidFill>
                <a:latin typeface="Arial"/>
              </a:rPr>
              <a:t>Bozeman wanted to add the Airport Weather Warning</a:t>
            </a:r>
          </a:p>
          <a:p>
            <a:pPr marL="457200" marR="0" lvl="0" indent="-457200" algn="ctr" defTabSz="914400" rtl="0" eaLnBrk="0" fontAlgn="base" latinLnBrk="0" hangingPunct="0">
              <a:lnSpc>
                <a:spcPct val="100000"/>
              </a:lnSpc>
              <a:spcBef>
                <a:spcPct val="20000"/>
              </a:spcBef>
              <a:spcAft>
                <a:spcPct val="0"/>
              </a:spcAft>
              <a:buClrTx/>
              <a:buSzPct val="85000"/>
              <a:buFont typeface="Arial" panose="020B0604020202020204" pitchFamily="34" charset="0"/>
              <a:buChar char="•"/>
              <a:tabLst/>
              <a:defRPr/>
            </a:pPr>
            <a:endParaRPr lang="en-US" sz="2800" kern="0" dirty="0" smtClean="0">
              <a:solidFill>
                <a:srgbClr val="FFFFFF"/>
              </a:solidFill>
              <a:latin typeface="Arial"/>
            </a:endParaRPr>
          </a:p>
          <a:p>
            <a:pPr marL="457200" marR="0" lvl="0" indent="-457200" algn="ctr" defTabSz="914400" rtl="0" eaLnBrk="0" fontAlgn="base" latinLnBrk="0" hangingPunct="0">
              <a:lnSpc>
                <a:spcPct val="100000"/>
              </a:lnSpc>
              <a:spcBef>
                <a:spcPct val="20000"/>
              </a:spcBef>
              <a:spcAft>
                <a:spcPct val="0"/>
              </a:spcAft>
              <a:buClrTx/>
              <a:buSzPct val="85000"/>
              <a:buFont typeface="Arial" panose="020B0604020202020204" pitchFamily="34" charset="0"/>
              <a:buChar char="•"/>
              <a:tabLst/>
              <a:defRPr/>
            </a:pPr>
            <a:endParaRPr lang="en-US" sz="2800" kern="0" dirty="0" smtClean="0">
              <a:solidFill>
                <a:srgbClr val="FFFFFF"/>
              </a:solidFill>
              <a:latin typeface="Arial"/>
            </a:endParaRPr>
          </a:p>
        </p:txBody>
      </p:sp>
      <p:grpSp>
        <p:nvGrpSpPr>
          <p:cNvPr id="13" name="Group 12"/>
          <p:cNvGrpSpPr/>
          <p:nvPr/>
        </p:nvGrpSpPr>
        <p:grpSpPr>
          <a:xfrm>
            <a:off x="-9527" y="73903"/>
            <a:ext cx="9153528" cy="6733754"/>
            <a:chOff x="-9527" y="73903"/>
            <a:chExt cx="9153528" cy="6733754"/>
          </a:xfrm>
        </p:grpSpPr>
        <p:sp>
          <p:nvSpPr>
            <p:cNvPr id="15" name="Rectangle 14"/>
            <p:cNvSpPr/>
            <p:nvPr/>
          </p:nvSpPr>
          <p:spPr>
            <a:xfrm>
              <a:off x="0" y="6400800"/>
              <a:ext cx="9144001" cy="3429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0" y="180975"/>
              <a:ext cx="9144001"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7" name="Straight Connector 16"/>
            <p:cNvCxnSpPr/>
            <p:nvPr/>
          </p:nvCxnSpPr>
          <p:spPr>
            <a:xfrm flipH="1">
              <a:off x="-9525" y="8286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525" y="64008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527" y="67437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527" y="1809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descr="http://2.bp.blogspot.com/-oJqr5hrhjqs/UJErtiO_46I/AAAAAAAAGNY/nE7dNgCrdOo/s1600/NW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5" y="73903"/>
              <a:ext cx="892361" cy="883927"/>
            </a:xfrm>
            <a:prstGeom prst="rect">
              <a:avLst/>
            </a:prstGeom>
            <a:noFill/>
            <a:effectLst>
              <a:outerShdw blurRad="50800" dist="38100" dir="2700000" algn="tl" rotWithShape="0">
                <a:prstClr val="black">
                  <a:alpha val="40000"/>
                </a:prstClr>
              </a:outerShdw>
            </a:effectLst>
          </p:spPr>
        </p:pic>
        <p:sp>
          <p:nvSpPr>
            <p:cNvPr id="22" name="TextBox 21"/>
            <p:cNvSpPr txBox="1"/>
            <p:nvPr/>
          </p:nvSpPr>
          <p:spPr>
            <a:xfrm>
              <a:off x="9525" y="6381750"/>
              <a:ext cx="5496376" cy="369332"/>
            </a:xfrm>
            <a:prstGeom prst="rect">
              <a:avLst/>
            </a:prstGeom>
            <a:noFill/>
          </p:spPr>
          <p:txBody>
            <a:bodyPr wrap="none" rtlCol="0">
              <a:spAutoFit/>
            </a:bodyPr>
            <a:lstStyle/>
            <a:p>
              <a:r>
                <a:rPr lang="en-US" b="1" dirty="0">
                  <a:solidFill>
                    <a:prstClr val="white"/>
                  </a:solidFill>
                  <a:effectLst>
                    <a:outerShdw blurRad="38100" dist="38100" dir="2700000" algn="tl">
                      <a:srgbClr val="000000">
                        <a:alpha val="43137"/>
                      </a:srgbClr>
                    </a:outerShdw>
                  </a:effectLst>
                  <a:latin typeface="Malgun Gothic" panose="020B0503020000020004" pitchFamily="34" charset="-127"/>
                  <a:ea typeface="Malgun Gothic" panose="020B0503020000020004" pitchFamily="34" charset="-127"/>
                </a:rPr>
                <a:t>National Weather Service · Great Falls, Montana</a:t>
              </a:r>
            </a:p>
          </p:txBody>
        </p:sp>
        <p:pic>
          <p:nvPicPr>
            <p:cNvPr id="23" name="Picture 22" descr="http://www.crh.noaa.gov/Image/sgf/weather%20ready%20nation/WRN_emblem.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6342521"/>
              <a:ext cx="1416876" cy="4651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4" name="Headline"/>
          <p:cNvSpPr txBox="1"/>
          <p:nvPr/>
        </p:nvSpPr>
        <p:spPr>
          <a:xfrm>
            <a:off x="989291" y="177225"/>
            <a:ext cx="8154708"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5029200" algn="l"/>
              </a:tabLst>
            </a:pPr>
            <a:r>
              <a:rPr lang="en-US" sz="3200" b="1" dirty="0" smtClean="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rPr>
              <a:t>Airport Manager Meetings</a:t>
            </a:r>
            <a:endParaRPr lang="en-US" sz="3200" b="1" dirty="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endParaRPr>
          </a:p>
        </p:txBody>
      </p:sp>
      <p:sp>
        <p:nvSpPr>
          <p:cNvPr id="2" name="AutoShape 2" descr="Image result for FAA"/>
          <p:cNvSpPr>
            <a:spLocks noChangeAspect="1" noChangeArrowheads="1"/>
          </p:cNvSpPr>
          <p:nvPr/>
        </p:nvSpPr>
        <p:spPr bwMode="auto">
          <a:xfrm>
            <a:off x="155575" y="-685800"/>
            <a:ext cx="143827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7" descr="Bozeman Airpo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25" y="1676400"/>
            <a:ext cx="4200523"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453217" y="3244334"/>
            <a:ext cx="237566" cy="369332"/>
          </a:xfrm>
          <a:prstGeom prst="rect">
            <a:avLst/>
          </a:prstGeom>
        </p:spPr>
        <p:txBody>
          <a:bodyPr wrap="none">
            <a:spAutoFit/>
          </a:bodyPr>
          <a:lstStyle/>
          <a:p>
            <a:r>
              <a:rPr lang="en-US" dirty="0"/>
              <a:t> </a:t>
            </a: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7850" y="978851"/>
            <a:ext cx="5772150" cy="5259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768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4000" r="-14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9527" y="73903"/>
            <a:ext cx="9153528" cy="6733754"/>
            <a:chOff x="-9527" y="73903"/>
            <a:chExt cx="9153528" cy="6733754"/>
          </a:xfrm>
        </p:grpSpPr>
        <p:sp>
          <p:nvSpPr>
            <p:cNvPr id="15" name="Rectangle 14"/>
            <p:cNvSpPr/>
            <p:nvPr/>
          </p:nvSpPr>
          <p:spPr>
            <a:xfrm>
              <a:off x="0" y="6400800"/>
              <a:ext cx="9144001" cy="3429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0" y="180975"/>
              <a:ext cx="9144001"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7" name="Straight Connector 16"/>
            <p:cNvCxnSpPr/>
            <p:nvPr/>
          </p:nvCxnSpPr>
          <p:spPr>
            <a:xfrm flipH="1">
              <a:off x="-9525" y="8286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525" y="64008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527" y="67437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527" y="1809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descr="http://2.bp.blogspot.com/-oJqr5hrhjqs/UJErtiO_46I/AAAAAAAAGNY/nE7dNgCrdOo/s1600/NW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5" y="73903"/>
              <a:ext cx="892361" cy="883927"/>
            </a:xfrm>
            <a:prstGeom prst="rect">
              <a:avLst/>
            </a:prstGeom>
            <a:noFill/>
            <a:effectLst>
              <a:outerShdw blurRad="50800" dist="38100" dir="2700000" algn="tl" rotWithShape="0">
                <a:prstClr val="black">
                  <a:alpha val="40000"/>
                </a:prstClr>
              </a:outerShdw>
            </a:effectLst>
          </p:spPr>
        </p:pic>
        <p:sp>
          <p:nvSpPr>
            <p:cNvPr id="22" name="TextBox 21"/>
            <p:cNvSpPr txBox="1"/>
            <p:nvPr/>
          </p:nvSpPr>
          <p:spPr>
            <a:xfrm>
              <a:off x="9525" y="6381750"/>
              <a:ext cx="5496376" cy="369332"/>
            </a:xfrm>
            <a:prstGeom prst="rect">
              <a:avLst/>
            </a:prstGeom>
            <a:noFill/>
          </p:spPr>
          <p:txBody>
            <a:bodyPr wrap="none" rtlCol="0">
              <a:spAutoFit/>
            </a:bodyPr>
            <a:lstStyle/>
            <a:p>
              <a:r>
                <a:rPr lang="en-US" b="1" dirty="0">
                  <a:solidFill>
                    <a:prstClr val="white"/>
                  </a:solidFill>
                  <a:effectLst>
                    <a:outerShdw blurRad="38100" dist="38100" dir="2700000" algn="tl">
                      <a:srgbClr val="000000">
                        <a:alpha val="43137"/>
                      </a:srgbClr>
                    </a:outerShdw>
                  </a:effectLst>
                  <a:latin typeface="Malgun Gothic" panose="020B0503020000020004" pitchFamily="34" charset="-127"/>
                  <a:ea typeface="Malgun Gothic" panose="020B0503020000020004" pitchFamily="34" charset="-127"/>
                </a:rPr>
                <a:t>National Weather Service · Great Falls, Montana</a:t>
              </a:r>
            </a:p>
          </p:txBody>
        </p:sp>
        <p:pic>
          <p:nvPicPr>
            <p:cNvPr id="23" name="Picture 22" descr="http://www.crh.noaa.gov/Image/sgf/weather%20ready%20nation/WRN_emblem.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6342521"/>
              <a:ext cx="1416876" cy="4651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4" name="Headline"/>
          <p:cNvSpPr txBox="1"/>
          <p:nvPr/>
        </p:nvSpPr>
        <p:spPr>
          <a:xfrm>
            <a:off x="989291" y="177225"/>
            <a:ext cx="8154708"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5029200" algn="l"/>
              </a:tabLst>
            </a:pPr>
            <a:r>
              <a:rPr lang="en-US" sz="3200" b="1" dirty="0" smtClean="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rPr>
              <a:t>Relationship Building – Helena Example</a:t>
            </a:r>
            <a:endParaRPr lang="en-US" sz="3200" b="1" dirty="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endParaRPr>
          </a:p>
        </p:txBody>
      </p:sp>
      <p:sp>
        <p:nvSpPr>
          <p:cNvPr id="2" name="AutoShape 2" descr="Image result for FAA"/>
          <p:cNvSpPr>
            <a:spLocks noChangeAspect="1" noChangeArrowheads="1"/>
          </p:cNvSpPr>
          <p:nvPr/>
        </p:nvSpPr>
        <p:spPr bwMode="auto">
          <a:xfrm>
            <a:off x="155575" y="-685800"/>
            <a:ext cx="143827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AutoShape 7" descr="Bozeman Airpo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Subtitle 4"/>
          <p:cNvSpPr txBox="1">
            <a:spLocks/>
          </p:cNvSpPr>
          <p:nvPr/>
        </p:nvSpPr>
        <p:spPr bwMode="auto">
          <a:xfrm>
            <a:off x="-9527" y="2286000"/>
            <a:ext cx="9144000" cy="3962400"/>
          </a:xfrm>
          <a:prstGeom prst="rect">
            <a:avLst/>
          </a:prstGeom>
          <a:noFill/>
          <a:ln>
            <a:noFill/>
          </a:ln>
          <a:effectLst>
            <a:outerShdw dist="35875" dir="2703727"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5000"/>
              <a:buNone/>
              <a:defRPr sz="3200" b="1">
                <a:solidFill>
                  <a:schemeClr val="bg1"/>
                </a:solidFill>
                <a:latin typeface="+mn-lt"/>
                <a:ea typeface="+mn-ea"/>
                <a:cs typeface="+mn-cs"/>
              </a:defRPr>
            </a:lvl1pPr>
            <a:lvl2pPr marL="457200" indent="0" algn="ctr" rtl="0" eaLnBrk="0" fontAlgn="base" hangingPunct="0">
              <a:spcBef>
                <a:spcPct val="20000"/>
              </a:spcBef>
              <a:spcAft>
                <a:spcPct val="0"/>
              </a:spcAft>
              <a:buSzPct val="85000"/>
              <a:buNone/>
              <a:defRPr sz="2800" b="1" i="1">
                <a:solidFill>
                  <a:srgbClr val="F5F888"/>
                </a:solidFill>
                <a:latin typeface="+mn-lt"/>
              </a:defRPr>
            </a:lvl2pPr>
            <a:lvl3pPr marL="914400" indent="0" algn="ctr" rtl="0" eaLnBrk="0" fontAlgn="base" hangingPunct="0">
              <a:spcBef>
                <a:spcPct val="20000"/>
              </a:spcBef>
              <a:spcAft>
                <a:spcPct val="0"/>
              </a:spcAft>
              <a:buSzPct val="85000"/>
              <a:buNone/>
              <a:defRPr sz="2400" b="1">
                <a:solidFill>
                  <a:schemeClr val="bg1"/>
                </a:solidFill>
                <a:latin typeface="+mn-lt"/>
              </a:defRPr>
            </a:lvl3pPr>
            <a:lvl4pPr marL="1371600" indent="0" algn="ctr" rtl="0" eaLnBrk="0" fontAlgn="base" hangingPunct="0">
              <a:spcBef>
                <a:spcPct val="20000"/>
              </a:spcBef>
              <a:spcAft>
                <a:spcPct val="0"/>
              </a:spcAft>
              <a:buSzPct val="85000"/>
              <a:buNone/>
              <a:defRPr sz="2000" b="1" i="1">
                <a:solidFill>
                  <a:srgbClr val="F5F888"/>
                </a:solidFill>
                <a:latin typeface="+mn-lt"/>
              </a:defRPr>
            </a:lvl4pPr>
            <a:lvl5pPr marL="1828800" indent="0" algn="ctr" rtl="0" eaLnBrk="0" fontAlgn="base" hangingPunct="0">
              <a:spcBef>
                <a:spcPct val="20000"/>
              </a:spcBef>
              <a:spcAft>
                <a:spcPct val="0"/>
              </a:spcAft>
              <a:buSzPct val="85000"/>
              <a:buNone/>
              <a:defRPr sz="2000" b="1">
                <a:solidFill>
                  <a:schemeClr val="bg1"/>
                </a:solidFill>
                <a:latin typeface="+mn-lt"/>
              </a:defRPr>
            </a:lvl5pPr>
            <a:lvl6pPr marL="2286000" indent="0" algn="ctr" rtl="0" fontAlgn="base">
              <a:spcBef>
                <a:spcPct val="20000"/>
              </a:spcBef>
              <a:spcAft>
                <a:spcPct val="0"/>
              </a:spcAft>
              <a:buSzPct val="85000"/>
              <a:buNone/>
              <a:defRPr sz="2000" b="1">
                <a:solidFill>
                  <a:schemeClr val="bg1"/>
                </a:solidFill>
                <a:latin typeface="+mn-lt"/>
              </a:defRPr>
            </a:lvl6pPr>
            <a:lvl7pPr marL="2743200" indent="0" algn="ctr" rtl="0" fontAlgn="base">
              <a:spcBef>
                <a:spcPct val="20000"/>
              </a:spcBef>
              <a:spcAft>
                <a:spcPct val="0"/>
              </a:spcAft>
              <a:buSzPct val="85000"/>
              <a:buNone/>
              <a:defRPr sz="2000" b="1">
                <a:solidFill>
                  <a:schemeClr val="bg1"/>
                </a:solidFill>
                <a:latin typeface="+mn-lt"/>
              </a:defRPr>
            </a:lvl7pPr>
            <a:lvl8pPr marL="3200400" indent="0" algn="ctr" rtl="0" fontAlgn="base">
              <a:spcBef>
                <a:spcPct val="20000"/>
              </a:spcBef>
              <a:spcAft>
                <a:spcPct val="0"/>
              </a:spcAft>
              <a:buSzPct val="85000"/>
              <a:buNone/>
              <a:defRPr sz="2000" b="1">
                <a:solidFill>
                  <a:schemeClr val="bg1"/>
                </a:solidFill>
                <a:latin typeface="+mn-lt"/>
              </a:defRPr>
            </a:lvl8pPr>
            <a:lvl9pPr marL="3657600" indent="0" algn="ctr" rtl="0" fontAlgn="base">
              <a:spcBef>
                <a:spcPct val="20000"/>
              </a:spcBef>
              <a:spcAft>
                <a:spcPct val="0"/>
              </a:spcAft>
              <a:buSzPct val="85000"/>
              <a:buNone/>
              <a:defRPr sz="2000" b="1">
                <a:solidFill>
                  <a:schemeClr val="bg1"/>
                </a:solidFill>
                <a:latin typeface="+mn-lt"/>
              </a:defRPr>
            </a:lvl9pPr>
          </a:lstStyle>
          <a:p>
            <a:pPr marL="457200" indent="-457200">
              <a:buFont typeface="Arial" panose="020B0604020202020204" pitchFamily="34" charset="0"/>
              <a:buChar char="•"/>
            </a:pPr>
            <a:r>
              <a:rPr lang="en-US" sz="2400" kern="0" dirty="0" smtClean="0">
                <a:solidFill>
                  <a:srgbClr val="FFFFFF"/>
                </a:solidFill>
                <a:latin typeface="Arial"/>
              </a:rPr>
              <a:t>Visibility sensor went out during the early-morning hours of Christmas Eve</a:t>
            </a:r>
          </a:p>
          <a:p>
            <a:pPr marL="457200" indent="-457200">
              <a:buFont typeface="Arial" panose="020B0604020202020204" pitchFamily="34" charset="0"/>
              <a:buChar char="•"/>
            </a:pPr>
            <a:endParaRPr lang="en-US" sz="2400" kern="0" dirty="0" smtClean="0">
              <a:solidFill>
                <a:srgbClr val="FFFFFF"/>
              </a:solidFill>
              <a:latin typeface="Arial"/>
            </a:endParaRPr>
          </a:p>
          <a:p>
            <a:pPr marL="457200" indent="-457200">
              <a:buFont typeface="Arial" panose="020B0604020202020204" pitchFamily="34" charset="0"/>
              <a:buChar char="•"/>
            </a:pPr>
            <a:r>
              <a:rPr lang="en-US" sz="2400" kern="0" dirty="0" smtClean="0">
                <a:solidFill>
                  <a:srgbClr val="FFFFFF"/>
                </a:solidFill>
                <a:latin typeface="Arial"/>
              </a:rPr>
              <a:t>United Airlines flight (already delayed out of Denver) had to turn around mid-flight because VIS was out and tower was closed</a:t>
            </a:r>
          </a:p>
          <a:p>
            <a:pPr marL="457200" indent="-457200">
              <a:buFont typeface="Arial" panose="020B0604020202020204" pitchFamily="34" charset="0"/>
              <a:buChar char="•"/>
            </a:pPr>
            <a:endParaRPr lang="en-US" sz="2400" kern="0" dirty="0" smtClean="0">
              <a:solidFill>
                <a:srgbClr val="FFFFFF"/>
              </a:solidFill>
              <a:latin typeface="Arial"/>
            </a:endParaRPr>
          </a:p>
          <a:p>
            <a:pPr marL="457200" indent="-457200">
              <a:buFont typeface="Arial" panose="020B0604020202020204" pitchFamily="34" charset="0"/>
              <a:buChar char="•"/>
            </a:pPr>
            <a:r>
              <a:rPr lang="en-US" sz="2400" kern="0" dirty="0" smtClean="0">
                <a:solidFill>
                  <a:srgbClr val="FFFFFF"/>
                </a:solidFill>
                <a:latin typeface="Arial"/>
              </a:rPr>
              <a:t>Passengers told it was faulty airport equipment </a:t>
            </a:r>
            <a:r>
              <a:rPr lang="en-US" sz="2400" kern="0" dirty="0" smtClean="0">
                <a:solidFill>
                  <a:srgbClr val="FFFFFF"/>
                </a:solidFill>
                <a:latin typeface="Arial"/>
                <a:sym typeface="Wingdings" panose="05000000000000000000" pitchFamily="2" charset="2"/>
              </a:rPr>
              <a:t>airport manager had to field very difficult phone calls</a:t>
            </a:r>
            <a:endParaRPr lang="en-US" sz="2400" kern="0" dirty="0" smtClean="0">
              <a:solidFill>
                <a:srgbClr val="FFFFFF"/>
              </a:solidFill>
              <a:latin typeface="Arial"/>
            </a:endParaRPr>
          </a:p>
          <a:p>
            <a:pPr>
              <a:defRPr/>
            </a:pPr>
            <a:endParaRPr lang="en-US" kern="0" dirty="0" smtClean="0">
              <a:solidFill>
                <a:srgbClr val="FFFFFF"/>
              </a:solidFill>
              <a:latin typeface="Arial"/>
            </a:endParaRPr>
          </a:p>
        </p:txBody>
      </p:sp>
      <p:sp>
        <p:nvSpPr>
          <p:cNvPr id="25" name="Subtitle 4"/>
          <p:cNvSpPr txBox="1">
            <a:spLocks/>
          </p:cNvSpPr>
          <p:nvPr/>
        </p:nvSpPr>
        <p:spPr bwMode="auto">
          <a:xfrm>
            <a:off x="1" y="1219200"/>
            <a:ext cx="9144000" cy="609600"/>
          </a:xfrm>
          <a:prstGeom prst="rect">
            <a:avLst/>
          </a:prstGeom>
          <a:noFill/>
          <a:ln>
            <a:noFill/>
          </a:ln>
          <a:effectLst>
            <a:outerShdw dist="35875" dir="2703727"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5000"/>
              <a:buNone/>
              <a:defRPr sz="3200" b="1">
                <a:solidFill>
                  <a:schemeClr val="bg1"/>
                </a:solidFill>
                <a:latin typeface="+mn-lt"/>
                <a:ea typeface="+mn-ea"/>
                <a:cs typeface="+mn-cs"/>
              </a:defRPr>
            </a:lvl1pPr>
            <a:lvl2pPr marL="457200" indent="0" algn="ctr" rtl="0" eaLnBrk="0" fontAlgn="base" hangingPunct="0">
              <a:spcBef>
                <a:spcPct val="20000"/>
              </a:spcBef>
              <a:spcAft>
                <a:spcPct val="0"/>
              </a:spcAft>
              <a:buSzPct val="85000"/>
              <a:buNone/>
              <a:defRPr sz="2800" b="1" i="1">
                <a:solidFill>
                  <a:srgbClr val="F5F888"/>
                </a:solidFill>
                <a:latin typeface="+mn-lt"/>
              </a:defRPr>
            </a:lvl2pPr>
            <a:lvl3pPr marL="914400" indent="0" algn="ctr" rtl="0" eaLnBrk="0" fontAlgn="base" hangingPunct="0">
              <a:spcBef>
                <a:spcPct val="20000"/>
              </a:spcBef>
              <a:spcAft>
                <a:spcPct val="0"/>
              </a:spcAft>
              <a:buSzPct val="85000"/>
              <a:buNone/>
              <a:defRPr sz="2400" b="1">
                <a:solidFill>
                  <a:schemeClr val="bg1"/>
                </a:solidFill>
                <a:latin typeface="+mn-lt"/>
              </a:defRPr>
            </a:lvl3pPr>
            <a:lvl4pPr marL="1371600" indent="0" algn="ctr" rtl="0" eaLnBrk="0" fontAlgn="base" hangingPunct="0">
              <a:spcBef>
                <a:spcPct val="20000"/>
              </a:spcBef>
              <a:spcAft>
                <a:spcPct val="0"/>
              </a:spcAft>
              <a:buSzPct val="85000"/>
              <a:buNone/>
              <a:defRPr sz="2000" b="1" i="1">
                <a:solidFill>
                  <a:srgbClr val="F5F888"/>
                </a:solidFill>
                <a:latin typeface="+mn-lt"/>
              </a:defRPr>
            </a:lvl4pPr>
            <a:lvl5pPr marL="1828800" indent="0" algn="ctr" rtl="0" eaLnBrk="0" fontAlgn="base" hangingPunct="0">
              <a:spcBef>
                <a:spcPct val="20000"/>
              </a:spcBef>
              <a:spcAft>
                <a:spcPct val="0"/>
              </a:spcAft>
              <a:buSzPct val="85000"/>
              <a:buNone/>
              <a:defRPr sz="2000" b="1">
                <a:solidFill>
                  <a:schemeClr val="bg1"/>
                </a:solidFill>
                <a:latin typeface="+mn-lt"/>
              </a:defRPr>
            </a:lvl5pPr>
            <a:lvl6pPr marL="2286000" indent="0" algn="ctr" rtl="0" fontAlgn="base">
              <a:spcBef>
                <a:spcPct val="20000"/>
              </a:spcBef>
              <a:spcAft>
                <a:spcPct val="0"/>
              </a:spcAft>
              <a:buSzPct val="85000"/>
              <a:buNone/>
              <a:defRPr sz="2000" b="1">
                <a:solidFill>
                  <a:schemeClr val="bg1"/>
                </a:solidFill>
                <a:latin typeface="+mn-lt"/>
              </a:defRPr>
            </a:lvl6pPr>
            <a:lvl7pPr marL="2743200" indent="0" algn="ctr" rtl="0" fontAlgn="base">
              <a:spcBef>
                <a:spcPct val="20000"/>
              </a:spcBef>
              <a:spcAft>
                <a:spcPct val="0"/>
              </a:spcAft>
              <a:buSzPct val="85000"/>
              <a:buNone/>
              <a:defRPr sz="2000" b="1">
                <a:solidFill>
                  <a:schemeClr val="bg1"/>
                </a:solidFill>
                <a:latin typeface="+mn-lt"/>
              </a:defRPr>
            </a:lvl7pPr>
            <a:lvl8pPr marL="3200400" indent="0" algn="ctr" rtl="0" fontAlgn="base">
              <a:spcBef>
                <a:spcPct val="20000"/>
              </a:spcBef>
              <a:spcAft>
                <a:spcPct val="0"/>
              </a:spcAft>
              <a:buSzPct val="85000"/>
              <a:buNone/>
              <a:defRPr sz="2000" b="1">
                <a:solidFill>
                  <a:schemeClr val="bg1"/>
                </a:solidFill>
                <a:latin typeface="+mn-lt"/>
              </a:defRPr>
            </a:lvl8pPr>
            <a:lvl9pPr marL="3657600" indent="0" algn="ctr" rtl="0" fontAlgn="base">
              <a:spcBef>
                <a:spcPct val="20000"/>
              </a:spcBef>
              <a:spcAft>
                <a:spcPct val="0"/>
              </a:spcAft>
              <a:buSzPct val="85000"/>
              <a:buNone/>
              <a:defRPr sz="2000" b="1">
                <a:solidFill>
                  <a:schemeClr val="bg1"/>
                </a:solidFill>
                <a:latin typeface="+mn-lt"/>
              </a:defRPr>
            </a:lvl9pPr>
          </a:lstStyle>
          <a:p>
            <a:r>
              <a:rPr lang="en-US" sz="3600" kern="0" dirty="0" smtClean="0">
                <a:solidFill>
                  <a:srgbClr val="FFFFFF"/>
                </a:solidFill>
                <a:latin typeface="Arial"/>
              </a:rPr>
              <a:t>What Happened?</a:t>
            </a:r>
          </a:p>
        </p:txBody>
      </p:sp>
    </p:spTree>
    <p:extLst>
      <p:ext uri="{BB962C8B-B14F-4D97-AF65-F5344CB8AC3E}">
        <p14:creationId xmlns:p14="http://schemas.microsoft.com/office/powerpoint/2010/main" val="4840737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4000" r="-14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9527" y="73903"/>
            <a:ext cx="9153528" cy="6733754"/>
            <a:chOff x="-9527" y="73903"/>
            <a:chExt cx="9153528" cy="6733754"/>
          </a:xfrm>
        </p:grpSpPr>
        <p:sp>
          <p:nvSpPr>
            <p:cNvPr id="15" name="Rectangle 14"/>
            <p:cNvSpPr/>
            <p:nvPr/>
          </p:nvSpPr>
          <p:spPr>
            <a:xfrm>
              <a:off x="0" y="6400800"/>
              <a:ext cx="9144001" cy="3429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0" y="180975"/>
              <a:ext cx="9144001"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7" name="Straight Connector 16"/>
            <p:cNvCxnSpPr/>
            <p:nvPr/>
          </p:nvCxnSpPr>
          <p:spPr>
            <a:xfrm flipH="1">
              <a:off x="-9525" y="8286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525" y="64008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527" y="67437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527" y="1809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descr="http://2.bp.blogspot.com/-oJqr5hrhjqs/UJErtiO_46I/AAAAAAAAGNY/nE7dNgCrdOo/s1600/NW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5" y="73903"/>
              <a:ext cx="892361" cy="883927"/>
            </a:xfrm>
            <a:prstGeom prst="rect">
              <a:avLst/>
            </a:prstGeom>
            <a:noFill/>
            <a:effectLst>
              <a:outerShdw blurRad="50800" dist="38100" dir="2700000" algn="tl" rotWithShape="0">
                <a:prstClr val="black">
                  <a:alpha val="40000"/>
                </a:prstClr>
              </a:outerShdw>
            </a:effectLst>
          </p:spPr>
        </p:pic>
        <p:sp>
          <p:nvSpPr>
            <p:cNvPr id="22" name="TextBox 21"/>
            <p:cNvSpPr txBox="1"/>
            <p:nvPr/>
          </p:nvSpPr>
          <p:spPr>
            <a:xfrm>
              <a:off x="9525" y="6381750"/>
              <a:ext cx="5496376" cy="369332"/>
            </a:xfrm>
            <a:prstGeom prst="rect">
              <a:avLst/>
            </a:prstGeom>
            <a:noFill/>
          </p:spPr>
          <p:txBody>
            <a:bodyPr wrap="none" rtlCol="0">
              <a:spAutoFit/>
            </a:bodyPr>
            <a:lstStyle/>
            <a:p>
              <a:r>
                <a:rPr lang="en-US" b="1" dirty="0">
                  <a:solidFill>
                    <a:prstClr val="white"/>
                  </a:solidFill>
                  <a:effectLst>
                    <a:outerShdw blurRad="38100" dist="38100" dir="2700000" algn="tl">
                      <a:srgbClr val="000000">
                        <a:alpha val="43137"/>
                      </a:srgbClr>
                    </a:outerShdw>
                  </a:effectLst>
                  <a:latin typeface="Malgun Gothic" panose="020B0503020000020004" pitchFamily="34" charset="-127"/>
                  <a:ea typeface="Malgun Gothic" panose="020B0503020000020004" pitchFamily="34" charset="-127"/>
                </a:rPr>
                <a:t>National Weather Service · Great Falls, Montana</a:t>
              </a:r>
            </a:p>
          </p:txBody>
        </p:sp>
        <p:pic>
          <p:nvPicPr>
            <p:cNvPr id="23" name="Picture 22" descr="http://www.crh.noaa.gov/Image/sgf/weather%20ready%20nation/WRN_emblem.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6342521"/>
              <a:ext cx="1416876" cy="4651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4" name="Headline"/>
          <p:cNvSpPr txBox="1"/>
          <p:nvPr/>
        </p:nvSpPr>
        <p:spPr>
          <a:xfrm>
            <a:off x="989291" y="177225"/>
            <a:ext cx="8154708"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5029200" algn="l"/>
              </a:tabLst>
            </a:pPr>
            <a:r>
              <a:rPr lang="en-US" sz="3200" b="1" dirty="0" smtClean="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rPr>
              <a:t>Relationship Building – Helena Example</a:t>
            </a:r>
            <a:endParaRPr lang="en-US" sz="3200" b="1" dirty="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endParaRPr>
          </a:p>
        </p:txBody>
      </p:sp>
      <p:sp>
        <p:nvSpPr>
          <p:cNvPr id="2" name="AutoShape 2" descr="Image result for FAA"/>
          <p:cNvSpPr>
            <a:spLocks noChangeAspect="1" noChangeArrowheads="1"/>
          </p:cNvSpPr>
          <p:nvPr/>
        </p:nvSpPr>
        <p:spPr bwMode="auto">
          <a:xfrm>
            <a:off x="155575" y="-685800"/>
            <a:ext cx="143827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AutoShape 7" descr="Bozeman Airpo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Subtitle 4"/>
          <p:cNvSpPr txBox="1">
            <a:spLocks/>
          </p:cNvSpPr>
          <p:nvPr/>
        </p:nvSpPr>
        <p:spPr bwMode="auto">
          <a:xfrm>
            <a:off x="-9527" y="2286000"/>
            <a:ext cx="9144000" cy="3962400"/>
          </a:xfrm>
          <a:prstGeom prst="rect">
            <a:avLst/>
          </a:prstGeom>
          <a:noFill/>
          <a:ln>
            <a:noFill/>
          </a:ln>
          <a:effectLst>
            <a:outerShdw dist="35875" dir="2703727"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5000"/>
              <a:buNone/>
              <a:defRPr sz="3200" b="1">
                <a:solidFill>
                  <a:schemeClr val="bg1"/>
                </a:solidFill>
                <a:latin typeface="+mn-lt"/>
                <a:ea typeface="+mn-ea"/>
                <a:cs typeface="+mn-cs"/>
              </a:defRPr>
            </a:lvl1pPr>
            <a:lvl2pPr marL="457200" indent="0" algn="ctr" rtl="0" eaLnBrk="0" fontAlgn="base" hangingPunct="0">
              <a:spcBef>
                <a:spcPct val="20000"/>
              </a:spcBef>
              <a:spcAft>
                <a:spcPct val="0"/>
              </a:spcAft>
              <a:buSzPct val="85000"/>
              <a:buNone/>
              <a:defRPr sz="2800" b="1" i="1">
                <a:solidFill>
                  <a:srgbClr val="F5F888"/>
                </a:solidFill>
                <a:latin typeface="+mn-lt"/>
              </a:defRPr>
            </a:lvl2pPr>
            <a:lvl3pPr marL="914400" indent="0" algn="ctr" rtl="0" eaLnBrk="0" fontAlgn="base" hangingPunct="0">
              <a:spcBef>
                <a:spcPct val="20000"/>
              </a:spcBef>
              <a:spcAft>
                <a:spcPct val="0"/>
              </a:spcAft>
              <a:buSzPct val="85000"/>
              <a:buNone/>
              <a:defRPr sz="2400" b="1">
                <a:solidFill>
                  <a:schemeClr val="bg1"/>
                </a:solidFill>
                <a:latin typeface="+mn-lt"/>
              </a:defRPr>
            </a:lvl3pPr>
            <a:lvl4pPr marL="1371600" indent="0" algn="ctr" rtl="0" eaLnBrk="0" fontAlgn="base" hangingPunct="0">
              <a:spcBef>
                <a:spcPct val="20000"/>
              </a:spcBef>
              <a:spcAft>
                <a:spcPct val="0"/>
              </a:spcAft>
              <a:buSzPct val="85000"/>
              <a:buNone/>
              <a:defRPr sz="2000" b="1" i="1">
                <a:solidFill>
                  <a:srgbClr val="F5F888"/>
                </a:solidFill>
                <a:latin typeface="+mn-lt"/>
              </a:defRPr>
            </a:lvl4pPr>
            <a:lvl5pPr marL="1828800" indent="0" algn="ctr" rtl="0" eaLnBrk="0" fontAlgn="base" hangingPunct="0">
              <a:spcBef>
                <a:spcPct val="20000"/>
              </a:spcBef>
              <a:spcAft>
                <a:spcPct val="0"/>
              </a:spcAft>
              <a:buSzPct val="85000"/>
              <a:buNone/>
              <a:defRPr sz="2000" b="1">
                <a:solidFill>
                  <a:schemeClr val="bg1"/>
                </a:solidFill>
                <a:latin typeface="+mn-lt"/>
              </a:defRPr>
            </a:lvl5pPr>
            <a:lvl6pPr marL="2286000" indent="0" algn="ctr" rtl="0" fontAlgn="base">
              <a:spcBef>
                <a:spcPct val="20000"/>
              </a:spcBef>
              <a:spcAft>
                <a:spcPct val="0"/>
              </a:spcAft>
              <a:buSzPct val="85000"/>
              <a:buNone/>
              <a:defRPr sz="2000" b="1">
                <a:solidFill>
                  <a:schemeClr val="bg1"/>
                </a:solidFill>
                <a:latin typeface="+mn-lt"/>
              </a:defRPr>
            </a:lvl6pPr>
            <a:lvl7pPr marL="2743200" indent="0" algn="ctr" rtl="0" fontAlgn="base">
              <a:spcBef>
                <a:spcPct val="20000"/>
              </a:spcBef>
              <a:spcAft>
                <a:spcPct val="0"/>
              </a:spcAft>
              <a:buSzPct val="85000"/>
              <a:buNone/>
              <a:defRPr sz="2000" b="1">
                <a:solidFill>
                  <a:schemeClr val="bg1"/>
                </a:solidFill>
                <a:latin typeface="+mn-lt"/>
              </a:defRPr>
            </a:lvl7pPr>
            <a:lvl8pPr marL="3200400" indent="0" algn="ctr" rtl="0" fontAlgn="base">
              <a:spcBef>
                <a:spcPct val="20000"/>
              </a:spcBef>
              <a:spcAft>
                <a:spcPct val="0"/>
              </a:spcAft>
              <a:buSzPct val="85000"/>
              <a:buNone/>
              <a:defRPr sz="2000" b="1">
                <a:solidFill>
                  <a:schemeClr val="bg1"/>
                </a:solidFill>
                <a:latin typeface="+mn-lt"/>
              </a:defRPr>
            </a:lvl8pPr>
            <a:lvl9pPr marL="3657600" indent="0" algn="ctr" rtl="0" fontAlgn="base">
              <a:spcBef>
                <a:spcPct val="20000"/>
              </a:spcBef>
              <a:spcAft>
                <a:spcPct val="0"/>
              </a:spcAft>
              <a:buSzPct val="85000"/>
              <a:buNone/>
              <a:defRPr sz="2000" b="1">
                <a:solidFill>
                  <a:schemeClr val="bg1"/>
                </a:solidFill>
                <a:latin typeface="+mn-lt"/>
              </a:defRPr>
            </a:lvl9pPr>
          </a:lstStyle>
          <a:p>
            <a:pPr marL="457200" indent="-457200">
              <a:buFont typeface="Arial" panose="020B0604020202020204" pitchFamily="34" charset="0"/>
              <a:buChar char="•"/>
            </a:pPr>
            <a:r>
              <a:rPr lang="en-US" sz="2400" kern="0" dirty="0" smtClean="0">
                <a:solidFill>
                  <a:srgbClr val="FFFFFF"/>
                </a:solidFill>
                <a:latin typeface="Arial"/>
              </a:rPr>
              <a:t>Follow-up communication via email, phone, and in-person with airport manager (included Western Region, MIC, WCM, ESA, and both Aviation Program leaders)</a:t>
            </a:r>
          </a:p>
          <a:p>
            <a:pPr marL="914400" lvl="1" indent="-457200">
              <a:buFont typeface="Arial" panose="020B0604020202020204" pitchFamily="34" charset="0"/>
              <a:buChar char="•"/>
            </a:pPr>
            <a:r>
              <a:rPr lang="en-US" sz="2000" kern="0" dirty="0" smtClean="0">
                <a:solidFill>
                  <a:srgbClr val="FF0000"/>
                </a:solidFill>
                <a:latin typeface="Arial"/>
              </a:rPr>
              <a:t>All three forms of communication important</a:t>
            </a:r>
          </a:p>
          <a:p>
            <a:pPr marL="914400" lvl="1" indent="-457200">
              <a:buFont typeface="Arial" panose="020B0604020202020204" pitchFamily="34" charset="0"/>
              <a:buChar char="•"/>
            </a:pPr>
            <a:endParaRPr lang="en-US" sz="2000" kern="0" dirty="0">
              <a:solidFill>
                <a:srgbClr val="FFFFFF"/>
              </a:solidFill>
              <a:latin typeface="Arial"/>
            </a:endParaRPr>
          </a:p>
          <a:p>
            <a:pPr marL="457200" indent="-457200">
              <a:buFont typeface="Arial" panose="020B0604020202020204" pitchFamily="34" charset="0"/>
              <a:buChar char="•"/>
            </a:pPr>
            <a:r>
              <a:rPr lang="en-US" sz="2400" kern="0" dirty="0" smtClean="0">
                <a:solidFill>
                  <a:srgbClr val="FFFFFF"/>
                </a:solidFill>
                <a:latin typeface="Arial"/>
              </a:rPr>
              <a:t>Researched ways the NWS could possibly help alleviate future issues</a:t>
            </a:r>
          </a:p>
          <a:p>
            <a:pPr marL="914400" lvl="1" indent="-457200">
              <a:buFont typeface="Arial" panose="020B0604020202020204" pitchFamily="34" charset="0"/>
              <a:buChar char="•"/>
            </a:pPr>
            <a:r>
              <a:rPr lang="en-US" sz="2000" kern="0" dirty="0" smtClean="0">
                <a:solidFill>
                  <a:srgbClr val="FFFFFF"/>
                </a:solidFill>
                <a:latin typeface="Arial"/>
              </a:rPr>
              <a:t>No guarantees, but promise to do our best</a:t>
            </a:r>
          </a:p>
          <a:p>
            <a:pPr marL="914400" lvl="1" indent="-457200">
              <a:buFont typeface="Arial" panose="020B0604020202020204" pitchFamily="34" charset="0"/>
              <a:buChar char="•"/>
            </a:pPr>
            <a:endParaRPr lang="en-US" sz="2000" kern="0" dirty="0" smtClean="0">
              <a:solidFill>
                <a:srgbClr val="FFFFFF"/>
              </a:solidFill>
              <a:latin typeface="Arial"/>
            </a:endParaRPr>
          </a:p>
          <a:p>
            <a:pPr marL="457200" indent="-457200">
              <a:buFont typeface="Arial" panose="020B0604020202020204" pitchFamily="34" charset="0"/>
              <a:buChar char="•"/>
            </a:pPr>
            <a:r>
              <a:rPr lang="en-US" sz="2400" kern="0" dirty="0" smtClean="0">
                <a:solidFill>
                  <a:srgbClr val="FFFFFF"/>
                </a:solidFill>
                <a:latin typeface="Arial"/>
              </a:rPr>
              <a:t>Relationship strengthened</a:t>
            </a:r>
          </a:p>
        </p:txBody>
      </p:sp>
      <p:sp>
        <p:nvSpPr>
          <p:cNvPr id="25" name="Subtitle 4"/>
          <p:cNvSpPr txBox="1">
            <a:spLocks/>
          </p:cNvSpPr>
          <p:nvPr/>
        </p:nvSpPr>
        <p:spPr bwMode="auto">
          <a:xfrm>
            <a:off x="1" y="1219200"/>
            <a:ext cx="9144000" cy="609600"/>
          </a:xfrm>
          <a:prstGeom prst="rect">
            <a:avLst/>
          </a:prstGeom>
          <a:noFill/>
          <a:ln>
            <a:noFill/>
          </a:ln>
          <a:effectLst>
            <a:outerShdw dist="35875" dir="2703727"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5000"/>
              <a:buNone/>
              <a:defRPr sz="3200" b="1">
                <a:solidFill>
                  <a:schemeClr val="bg1"/>
                </a:solidFill>
                <a:latin typeface="+mn-lt"/>
                <a:ea typeface="+mn-ea"/>
                <a:cs typeface="+mn-cs"/>
              </a:defRPr>
            </a:lvl1pPr>
            <a:lvl2pPr marL="457200" indent="0" algn="ctr" rtl="0" eaLnBrk="0" fontAlgn="base" hangingPunct="0">
              <a:spcBef>
                <a:spcPct val="20000"/>
              </a:spcBef>
              <a:spcAft>
                <a:spcPct val="0"/>
              </a:spcAft>
              <a:buSzPct val="85000"/>
              <a:buNone/>
              <a:defRPr sz="2800" b="1" i="1">
                <a:solidFill>
                  <a:srgbClr val="F5F888"/>
                </a:solidFill>
                <a:latin typeface="+mn-lt"/>
              </a:defRPr>
            </a:lvl2pPr>
            <a:lvl3pPr marL="914400" indent="0" algn="ctr" rtl="0" eaLnBrk="0" fontAlgn="base" hangingPunct="0">
              <a:spcBef>
                <a:spcPct val="20000"/>
              </a:spcBef>
              <a:spcAft>
                <a:spcPct val="0"/>
              </a:spcAft>
              <a:buSzPct val="85000"/>
              <a:buNone/>
              <a:defRPr sz="2400" b="1">
                <a:solidFill>
                  <a:schemeClr val="bg1"/>
                </a:solidFill>
                <a:latin typeface="+mn-lt"/>
              </a:defRPr>
            </a:lvl3pPr>
            <a:lvl4pPr marL="1371600" indent="0" algn="ctr" rtl="0" eaLnBrk="0" fontAlgn="base" hangingPunct="0">
              <a:spcBef>
                <a:spcPct val="20000"/>
              </a:spcBef>
              <a:spcAft>
                <a:spcPct val="0"/>
              </a:spcAft>
              <a:buSzPct val="85000"/>
              <a:buNone/>
              <a:defRPr sz="2000" b="1" i="1">
                <a:solidFill>
                  <a:srgbClr val="F5F888"/>
                </a:solidFill>
                <a:latin typeface="+mn-lt"/>
              </a:defRPr>
            </a:lvl4pPr>
            <a:lvl5pPr marL="1828800" indent="0" algn="ctr" rtl="0" eaLnBrk="0" fontAlgn="base" hangingPunct="0">
              <a:spcBef>
                <a:spcPct val="20000"/>
              </a:spcBef>
              <a:spcAft>
                <a:spcPct val="0"/>
              </a:spcAft>
              <a:buSzPct val="85000"/>
              <a:buNone/>
              <a:defRPr sz="2000" b="1">
                <a:solidFill>
                  <a:schemeClr val="bg1"/>
                </a:solidFill>
                <a:latin typeface="+mn-lt"/>
              </a:defRPr>
            </a:lvl5pPr>
            <a:lvl6pPr marL="2286000" indent="0" algn="ctr" rtl="0" fontAlgn="base">
              <a:spcBef>
                <a:spcPct val="20000"/>
              </a:spcBef>
              <a:spcAft>
                <a:spcPct val="0"/>
              </a:spcAft>
              <a:buSzPct val="85000"/>
              <a:buNone/>
              <a:defRPr sz="2000" b="1">
                <a:solidFill>
                  <a:schemeClr val="bg1"/>
                </a:solidFill>
                <a:latin typeface="+mn-lt"/>
              </a:defRPr>
            </a:lvl6pPr>
            <a:lvl7pPr marL="2743200" indent="0" algn="ctr" rtl="0" fontAlgn="base">
              <a:spcBef>
                <a:spcPct val="20000"/>
              </a:spcBef>
              <a:spcAft>
                <a:spcPct val="0"/>
              </a:spcAft>
              <a:buSzPct val="85000"/>
              <a:buNone/>
              <a:defRPr sz="2000" b="1">
                <a:solidFill>
                  <a:schemeClr val="bg1"/>
                </a:solidFill>
                <a:latin typeface="+mn-lt"/>
              </a:defRPr>
            </a:lvl7pPr>
            <a:lvl8pPr marL="3200400" indent="0" algn="ctr" rtl="0" fontAlgn="base">
              <a:spcBef>
                <a:spcPct val="20000"/>
              </a:spcBef>
              <a:spcAft>
                <a:spcPct val="0"/>
              </a:spcAft>
              <a:buSzPct val="85000"/>
              <a:buNone/>
              <a:defRPr sz="2000" b="1">
                <a:solidFill>
                  <a:schemeClr val="bg1"/>
                </a:solidFill>
                <a:latin typeface="+mn-lt"/>
              </a:defRPr>
            </a:lvl8pPr>
            <a:lvl9pPr marL="3657600" indent="0" algn="ctr" rtl="0" fontAlgn="base">
              <a:spcBef>
                <a:spcPct val="20000"/>
              </a:spcBef>
              <a:spcAft>
                <a:spcPct val="0"/>
              </a:spcAft>
              <a:buSzPct val="85000"/>
              <a:buNone/>
              <a:defRPr sz="2000" b="1">
                <a:solidFill>
                  <a:schemeClr val="bg1"/>
                </a:solidFill>
                <a:latin typeface="+mn-lt"/>
              </a:defRPr>
            </a:lvl9pPr>
          </a:lstStyle>
          <a:p>
            <a:r>
              <a:rPr lang="en-US" sz="3600" kern="0" dirty="0" smtClean="0">
                <a:solidFill>
                  <a:srgbClr val="FFFFFF"/>
                </a:solidFill>
                <a:latin typeface="Arial"/>
              </a:rPr>
              <a:t>What Followed?</a:t>
            </a:r>
          </a:p>
        </p:txBody>
      </p:sp>
    </p:spTree>
    <p:extLst>
      <p:ext uri="{BB962C8B-B14F-4D97-AF65-F5344CB8AC3E}">
        <p14:creationId xmlns:p14="http://schemas.microsoft.com/office/powerpoint/2010/main" val="23319586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4000" r="-14000"/>
          </a:stretch>
        </a:blipFill>
        <a:effectLst/>
      </p:bgPr>
    </p:bg>
    <p:spTree>
      <p:nvGrpSpPr>
        <p:cNvPr id="1" name=""/>
        <p:cNvGrpSpPr/>
        <p:nvPr/>
      </p:nvGrpSpPr>
      <p:grpSpPr>
        <a:xfrm>
          <a:off x="0" y="0"/>
          <a:ext cx="0" cy="0"/>
          <a:chOff x="0" y="0"/>
          <a:chExt cx="0" cy="0"/>
        </a:xfrm>
      </p:grpSpPr>
      <p:sp>
        <p:nvSpPr>
          <p:cNvPr id="25" name="Subtitle 2"/>
          <p:cNvSpPr txBox="1">
            <a:spLocks/>
          </p:cNvSpPr>
          <p:nvPr/>
        </p:nvSpPr>
        <p:spPr bwMode="auto">
          <a:xfrm>
            <a:off x="5334000" y="4191000"/>
            <a:ext cx="3657600" cy="2514600"/>
          </a:xfrm>
          <a:prstGeom prst="rect">
            <a:avLst/>
          </a:prstGeom>
          <a:noFill/>
          <a:ln>
            <a:noFill/>
            <a:miter lim="800000"/>
            <a:headEnd/>
            <a:tailEnd/>
          </a:ln>
          <a:effectLst>
            <a:outerShdw dist="35875" dir="2703727"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0" indent="0" algn="ctr" rtl="0" eaLnBrk="0" fontAlgn="base" hangingPunct="0">
              <a:spcBef>
                <a:spcPct val="20000"/>
              </a:spcBef>
              <a:spcAft>
                <a:spcPct val="0"/>
              </a:spcAft>
              <a:buSzPct val="85000"/>
              <a:buNone/>
              <a:defRPr sz="3200" b="1">
                <a:solidFill>
                  <a:schemeClr val="bg1"/>
                </a:solidFill>
                <a:latin typeface="+mn-lt"/>
                <a:ea typeface="+mn-ea"/>
                <a:cs typeface="+mn-cs"/>
              </a:defRPr>
            </a:lvl1pPr>
            <a:lvl2pPr marL="457200" indent="0" algn="ctr" rtl="0" eaLnBrk="0" fontAlgn="base" hangingPunct="0">
              <a:spcBef>
                <a:spcPct val="20000"/>
              </a:spcBef>
              <a:spcAft>
                <a:spcPct val="0"/>
              </a:spcAft>
              <a:buSzPct val="85000"/>
              <a:buNone/>
              <a:defRPr sz="2800" b="1" i="1">
                <a:solidFill>
                  <a:srgbClr val="F5F888"/>
                </a:solidFill>
                <a:latin typeface="+mn-lt"/>
              </a:defRPr>
            </a:lvl2pPr>
            <a:lvl3pPr marL="914400" indent="0" algn="ctr" rtl="0" eaLnBrk="0" fontAlgn="base" hangingPunct="0">
              <a:spcBef>
                <a:spcPct val="20000"/>
              </a:spcBef>
              <a:spcAft>
                <a:spcPct val="0"/>
              </a:spcAft>
              <a:buSzPct val="85000"/>
              <a:buNone/>
              <a:defRPr sz="2400" b="1">
                <a:solidFill>
                  <a:schemeClr val="bg1"/>
                </a:solidFill>
                <a:latin typeface="+mn-lt"/>
              </a:defRPr>
            </a:lvl3pPr>
            <a:lvl4pPr marL="1371600" indent="0" algn="ctr" rtl="0" eaLnBrk="0" fontAlgn="base" hangingPunct="0">
              <a:spcBef>
                <a:spcPct val="20000"/>
              </a:spcBef>
              <a:spcAft>
                <a:spcPct val="0"/>
              </a:spcAft>
              <a:buSzPct val="85000"/>
              <a:buNone/>
              <a:defRPr sz="2000" b="1" i="1">
                <a:solidFill>
                  <a:srgbClr val="F5F888"/>
                </a:solidFill>
                <a:latin typeface="+mn-lt"/>
              </a:defRPr>
            </a:lvl4pPr>
            <a:lvl5pPr marL="1828800" indent="0" algn="ctr" rtl="0" eaLnBrk="0" fontAlgn="base" hangingPunct="0">
              <a:spcBef>
                <a:spcPct val="20000"/>
              </a:spcBef>
              <a:spcAft>
                <a:spcPct val="0"/>
              </a:spcAft>
              <a:buSzPct val="85000"/>
              <a:buNone/>
              <a:defRPr sz="2000" b="1">
                <a:solidFill>
                  <a:schemeClr val="bg1"/>
                </a:solidFill>
                <a:latin typeface="+mn-lt"/>
              </a:defRPr>
            </a:lvl5pPr>
            <a:lvl6pPr marL="2286000" indent="0" algn="ctr" rtl="0" fontAlgn="base">
              <a:spcBef>
                <a:spcPct val="20000"/>
              </a:spcBef>
              <a:spcAft>
                <a:spcPct val="0"/>
              </a:spcAft>
              <a:buSzPct val="85000"/>
              <a:buNone/>
              <a:defRPr sz="2000" b="1">
                <a:solidFill>
                  <a:schemeClr val="bg1"/>
                </a:solidFill>
                <a:latin typeface="+mn-lt"/>
              </a:defRPr>
            </a:lvl6pPr>
            <a:lvl7pPr marL="2743200" indent="0" algn="ctr" rtl="0" fontAlgn="base">
              <a:spcBef>
                <a:spcPct val="20000"/>
              </a:spcBef>
              <a:spcAft>
                <a:spcPct val="0"/>
              </a:spcAft>
              <a:buSzPct val="85000"/>
              <a:buNone/>
              <a:defRPr sz="2000" b="1">
                <a:solidFill>
                  <a:schemeClr val="bg1"/>
                </a:solidFill>
                <a:latin typeface="+mn-lt"/>
              </a:defRPr>
            </a:lvl7pPr>
            <a:lvl8pPr marL="3200400" indent="0" algn="ctr" rtl="0" fontAlgn="base">
              <a:spcBef>
                <a:spcPct val="20000"/>
              </a:spcBef>
              <a:spcAft>
                <a:spcPct val="0"/>
              </a:spcAft>
              <a:buSzPct val="85000"/>
              <a:buNone/>
              <a:defRPr sz="2000" b="1">
                <a:solidFill>
                  <a:schemeClr val="bg1"/>
                </a:solidFill>
                <a:latin typeface="+mn-lt"/>
              </a:defRPr>
            </a:lvl8pPr>
            <a:lvl9pPr marL="3657600" indent="0" algn="ctr" rtl="0" fontAlgn="base">
              <a:spcBef>
                <a:spcPct val="20000"/>
              </a:spcBef>
              <a:spcAft>
                <a:spcPct val="0"/>
              </a:spcAft>
              <a:buSzPct val="85000"/>
              <a:buNone/>
              <a:defRPr sz="2000" b="1">
                <a:solidFill>
                  <a:schemeClr val="bg1"/>
                </a:solidFill>
                <a:latin typeface="+mn-lt"/>
              </a:defRPr>
            </a:lvl9pPr>
          </a:lstStyle>
          <a:p>
            <a:pPr marL="0" marR="0" lvl="0" indent="0" algn="r" defTabSz="914400" rtl="0" eaLnBrk="1" fontAlgn="base" latinLnBrk="0" hangingPunct="1">
              <a:lnSpc>
                <a:spcPct val="100000"/>
              </a:lnSpc>
              <a:spcBef>
                <a:spcPts val="0"/>
              </a:spcBef>
              <a:spcAft>
                <a:spcPct val="0"/>
              </a:spcAft>
              <a:buClrTx/>
              <a:buSzPct val="85000"/>
              <a:buFontTx/>
              <a:buNone/>
              <a:tabLst/>
              <a:defRPr/>
            </a:pPr>
            <a:r>
              <a:rPr kumimoji="0" lang="en-US" sz="24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Jason Anglin</a:t>
            </a:r>
          </a:p>
          <a:p>
            <a:pPr marL="0" marR="0" lvl="0" indent="0" algn="r" defTabSz="914400" rtl="0" eaLnBrk="1" fontAlgn="base" latinLnBrk="0" hangingPunct="1">
              <a:lnSpc>
                <a:spcPct val="100000"/>
              </a:lnSpc>
              <a:spcBef>
                <a:spcPts val="0"/>
              </a:spcBef>
              <a:spcAft>
                <a:spcPct val="0"/>
              </a:spcAft>
              <a:buClrTx/>
              <a:buSzPct val="85000"/>
              <a:buFontTx/>
              <a:buNone/>
              <a:tabLst/>
              <a:defRPr/>
            </a:pPr>
            <a:r>
              <a:rPr kumimoji="0" lang="en-US" sz="24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National Weather Service</a:t>
            </a:r>
          </a:p>
          <a:p>
            <a:pPr marL="0" marR="0" lvl="0" indent="0" algn="r" defTabSz="914400" rtl="0" eaLnBrk="1" fontAlgn="base" latinLnBrk="0" hangingPunct="1">
              <a:lnSpc>
                <a:spcPct val="100000"/>
              </a:lnSpc>
              <a:spcBef>
                <a:spcPts val="0"/>
              </a:spcBef>
              <a:spcAft>
                <a:spcPct val="0"/>
              </a:spcAft>
              <a:buClrTx/>
              <a:buSzPct val="85000"/>
              <a:buFontTx/>
              <a:buNone/>
              <a:tabLst/>
              <a:defRPr/>
            </a:pPr>
            <a:r>
              <a:rPr kumimoji="0" lang="en-US" sz="24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 Great Falls, MT</a:t>
            </a:r>
          </a:p>
          <a:p>
            <a:pPr marL="0" marR="0" lvl="0" indent="0" algn="r" defTabSz="914400" rtl="0" eaLnBrk="1" fontAlgn="base" latinLnBrk="0" hangingPunct="1">
              <a:lnSpc>
                <a:spcPct val="100000"/>
              </a:lnSpc>
              <a:spcBef>
                <a:spcPts val="0"/>
              </a:spcBef>
              <a:spcAft>
                <a:spcPct val="0"/>
              </a:spcAft>
              <a:buClrTx/>
              <a:buSzPct val="85000"/>
              <a:buFontTx/>
              <a:buNone/>
              <a:tabLst/>
              <a:defRPr/>
            </a:pPr>
            <a:r>
              <a:rPr lang="en-US" sz="2400" b="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rPr>
              <a:t>jason.anglin@noaa.gov</a:t>
            </a:r>
            <a:endParaRPr kumimoji="0" lang="en-US" sz="24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endParaRPr>
          </a:p>
        </p:txBody>
      </p:sp>
      <p:grpSp>
        <p:nvGrpSpPr>
          <p:cNvPr id="13" name="Group 12"/>
          <p:cNvGrpSpPr/>
          <p:nvPr/>
        </p:nvGrpSpPr>
        <p:grpSpPr>
          <a:xfrm>
            <a:off x="-9527" y="73903"/>
            <a:ext cx="9153528" cy="6733754"/>
            <a:chOff x="-9527" y="73903"/>
            <a:chExt cx="9153528" cy="6733754"/>
          </a:xfrm>
        </p:grpSpPr>
        <p:sp>
          <p:nvSpPr>
            <p:cNvPr id="15" name="Rectangle 14"/>
            <p:cNvSpPr/>
            <p:nvPr/>
          </p:nvSpPr>
          <p:spPr>
            <a:xfrm>
              <a:off x="0" y="6400800"/>
              <a:ext cx="9144001" cy="3429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0" y="180975"/>
              <a:ext cx="9144001"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7" name="Straight Connector 16"/>
            <p:cNvCxnSpPr/>
            <p:nvPr/>
          </p:nvCxnSpPr>
          <p:spPr>
            <a:xfrm flipH="1">
              <a:off x="-9525" y="8286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525" y="64008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527" y="67437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527" y="1809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descr="http://2.bp.blogspot.com/-oJqr5hrhjqs/UJErtiO_46I/AAAAAAAAGNY/nE7dNgCrdOo/s1600/NW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5" y="73903"/>
              <a:ext cx="892361" cy="883927"/>
            </a:xfrm>
            <a:prstGeom prst="rect">
              <a:avLst/>
            </a:prstGeom>
            <a:noFill/>
            <a:effectLst>
              <a:outerShdw blurRad="50800" dist="38100" dir="2700000" algn="tl" rotWithShape="0">
                <a:prstClr val="black">
                  <a:alpha val="40000"/>
                </a:prstClr>
              </a:outerShdw>
            </a:effectLst>
          </p:spPr>
        </p:pic>
        <p:sp>
          <p:nvSpPr>
            <p:cNvPr id="22" name="TextBox 21"/>
            <p:cNvSpPr txBox="1"/>
            <p:nvPr/>
          </p:nvSpPr>
          <p:spPr>
            <a:xfrm>
              <a:off x="9525" y="6381750"/>
              <a:ext cx="5496376" cy="369332"/>
            </a:xfrm>
            <a:prstGeom prst="rect">
              <a:avLst/>
            </a:prstGeom>
            <a:noFill/>
          </p:spPr>
          <p:txBody>
            <a:bodyPr wrap="none" rtlCol="0">
              <a:spAutoFit/>
            </a:bodyPr>
            <a:lstStyle/>
            <a:p>
              <a:r>
                <a:rPr lang="en-US" b="1" dirty="0">
                  <a:solidFill>
                    <a:prstClr val="white"/>
                  </a:solidFill>
                  <a:effectLst>
                    <a:outerShdw blurRad="38100" dist="38100" dir="2700000" algn="tl">
                      <a:srgbClr val="000000">
                        <a:alpha val="43137"/>
                      </a:srgbClr>
                    </a:outerShdw>
                  </a:effectLst>
                  <a:latin typeface="Malgun Gothic" panose="020B0503020000020004" pitchFamily="34" charset="-127"/>
                  <a:ea typeface="Malgun Gothic" panose="020B0503020000020004" pitchFamily="34" charset="-127"/>
                </a:rPr>
                <a:t>National Weather Service · Great Falls, Montana</a:t>
              </a:r>
            </a:p>
          </p:txBody>
        </p:sp>
        <p:pic>
          <p:nvPicPr>
            <p:cNvPr id="23" name="Picture 22" descr="http://www.crh.noaa.gov/Image/sgf/weather%20ready%20nation/WRN_emblem.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6342521"/>
              <a:ext cx="1416876" cy="4651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4" name="Headline"/>
          <p:cNvSpPr txBox="1"/>
          <p:nvPr/>
        </p:nvSpPr>
        <p:spPr>
          <a:xfrm>
            <a:off x="989291" y="177225"/>
            <a:ext cx="8154708"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5029200" algn="l"/>
              </a:tabLst>
            </a:pPr>
            <a:r>
              <a:rPr lang="en-US" sz="3200" b="1" dirty="0" smtClean="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rPr>
              <a:t>Aviation Partner Relationship Building</a:t>
            </a:r>
            <a:endParaRPr lang="en-US" sz="3200" b="1" dirty="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endParaRPr>
          </a:p>
        </p:txBody>
      </p:sp>
      <p:sp>
        <p:nvSpPr>
          <p:cNvPr id="2" name="AutoShape 2" descr="Image result for FAA"/>
          <p:cNvSpPr>
            <a:spLocks noChangeAspect="1" noChangeArrowheads="1"/>
          </p:cNvSpPr>
          <p:nvPr/>
        </p:nvSpPr>
        <p:spPr bwMode="auto">
          <a:xfrm>
            <a:off x="155575" y="-685800"/>
            <a:ext cx="143827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7" descr="Bozeman Airpo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Subtitle 4"/>
          <p:cNvSpPr txBox="1">
            <a:spLocks/>
          </p:cNvSpPr>
          <p:nvPr/>
        </p:nvSpPr>
        <p:spPr bwMode="auto">
          <a:xfrm>
            <a:off x="-9527" y="1600200"/>
            <a:ext cx="9144000" cy="2590800"/>
          </a:xfrm>
          <a:prstGeom prst="rect">
            <a:avLst/>
          </a:prstGeom>
          <a:noFill/>
          <a:ln>
            <a:noFill/>
          </a:ln>
          <a:effectLst>
            <a:outerShdw dist="35875" dir="2703727"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5000"/>
              <a:buNone/>
              <a:defRPr sz="3200" b="1">
                <a:solidFill>
                  <a:schemeClr val="bg1"/>
                </a:solidFill>
                <a:latin typeface="+mn-lt"/>
                <a:ea typeface="+mn-ea"/>
                <a:cs typeface="+mn-cs"/>
              </a:defRPr>
            </a:lvl1pPr>
            <a:lvl2pPr marL="457200" indent="0" algn="ctr" rtl="0" eaLnBrk="0" fontAlgn="base" hangingPunct="0">
              <a:spcBef>
                <a:spcPct val="20000"/>
              </a:spcBef>
              <a:spcAft>
                <a:spcPct val="0"/>
              </a:spcAft>
              <a:buSzPct val="85000"/>
              <a:buNone/>
              <a:defRPr sz="2800" b="1" i="1">
                <a:solidFill>
                  <a:srgbClr val="F5F888"/>
                </a:solidFill>
                <a:latin typeface="+mn-lt"/>
              </a:defRPr>
            </a:lvl2pPr>
            <a:lvl3pPr marL="914400" indent="0" algn="ctr" rtl="0" eaLnBrk="0" fontAlgn="base" hangingPunct="0">
              <a:spcBef>
                <a:spcPct val="20000"/>
              </a:spcBef>
              <a:spcAft>
                <a:spcPct val="0"/>
              </a:spcAft>
              <a:buSzPct val="85000"/>
              <a:buNone/>
              <a:defRPr sz="2400" b="1">
                <a:solidFill>
                  <a:schemeClr val="bg1"/>
                </a:solidFill>
                <a:latin typeface="+mn-lt"/>
              </a:defRPr>
            </a:lvl3pPr>
            <a:lvl4pPr marL="1371600" indent="0" algn="ctr" rtl="0" eaLnBrk="0" fontAlgn="base" hangingPunct="0">
              <a:spcBef>
                <a:spcPct val="20000"/>
              </a:spcBef>
              <a:spcAft>
                <a:spcPct val="0"/>
              </a:spcAft>
              <a:buSzPct val="85000"/>
              <a:buNone/>
              <a:defRPr sz="2000" b="1" i="1">
                <a:solidFill>
                  <a:srgbClr val="F5F888"/>
                </a:solidFill>
                <a:latin typeface="+mn-lt"/>
              </a:defRPr>
            </a:lvl4pPr>
            <a:lvl5pPr marL="1828800" indent="0" algn="ctr" rtl="0" eaLnBrk="0" fontAlgn="base" hangingPunct="0">
              <a:spcBef>
                <a:spcPct val="20000"/>
              </a:spcBef>
              <a:spcAft>
                <a:spcPct val="0"/>
              </a:spcAft>
              <a:buSzPct val="85000"/>
              <a:buNone/>
              <a:defRPr sz="2000" b="1">
                <a:solidFill>
                  <a:schemeClr val="bg1"/>
                </a:solidFill>
                <a:latin typeface="+mn-lt"/>
              </a:defRPr>
            </a:lvl5pPr>
            <a:lvl6pPr marL="2286000" indent="0" algn="ctr" rtl="0" fontAlgn="base">
              <a:spcBef>
                <a:spcPct val="20000"/>
              </a:spcBef>
              <a:spcAft>
                <a:spcPct val="0"/>
              </a:spcAft>
              <a:buSzPct val="85000"/>
              <a:buNone/>
              <a:defRPr sz="2000" b="1">
                <a:solidFill>
                  <a:schemeClr val="bg1"/>
                </a:solidFill>
                <a:latin typeface="+mn-lt"/>
              </a:defRPr>
            </a:lvl6pPr>
            <a:lvl7pPr marL="2743200" indent="0" algn="ctr" rtl="0" fontAlgn="base">
              <a:spcBef>
                <a:spcPct val="20000"/>
              </a:spcBef>
              <a:spcAft>
                <a:spcPct val="0"/>
              </a:spcAft>
              <a:buSzPct val="85000"/>
              <a:buNone/>
              <a:defRPr sz="2000" b="1">
                <a:solidFill>
                  <a:schemeClr val="bg1"/>
                </a:solidFill>
                <a:latin typeface="+mn-lt"/>
              </a:defRPr>
            </a:lvl7pPr>
            <a:lvl8pPr marL="3200400" indent="0" algn="ctr" rtl="0" fontAlgn="base">
              <a:spcBef>
                <a:spcPct val="20000"/>
              </a:spcBef>
              <a:spcAft>
                <a:spcPct val="0"/>
              </a:spcAft>
              <a:buSzPct val="85000"/>
              <a:buNone/>
              <a:defRPr sz="2000" b="1">
                <a:solidFill>
                  <a:schemeClr val="bg1"/>
                </a:solidFill>
                <a:latin typeface="+mn-lt"/>
              </a:defRPr>
            </a:lvl8pPr>
            <a:lvl9pPr marL="3657600" indent="0" algn="ctr" rtl="0" fontAlgn="base">
              <a:spcBef>
                <a:spcPct val="20000"/>
              </a:spcBef>
              <a:spcAft>
                <a:spcPct val="0"/>
              </a:spcAft>
              <a:buSzPct val="85000"/>
              <a:buNone/>
              <a:defRPr sz="2000" b="1">
                <a:solidFill>
                  <a:schemeClr val="bg1"/>
                </a:solidFill>
                <a:latin typeface="+mn-lt"/>
              </a:defRPr>
            </a:lvl9pPr>
          </a:lstStyle>
          <a:p>
            <a:r>
              <a:rPr kumimoji="0" lang="en-US" sz="3200" b="1" i="0" u="none" strike="noStrike" kern="0" cap="none" spc="0" normalizeH="0" baseline="0" noProof="0" dirty="0" smtClean="0">
                <a:ln>
                  <a:noFill/>
                </a:ln>
                <a:solidFill>
                  <a:srgbClr val="FFFFFF"/>
                </a:solidFill>
                <a:effectLst/>
                <a:uLnTx/>
                <a:uFillTx/>
                <a:latin typeface="Arial"/>
                <a:ea typeface="+mn-ea"/>
                <a:cs typeface="+mn-cs"/>
              </a:rPr>
              <a:t>Questions?</a:t>
            </a:r>
          </a:p>
          <a:p>
            <a:pPr marR="0" lvl="0" algn="ctr" defTabSz="914400" rtl="0" eaLnBrk="0" fontAlgn="base" latinLnBrk="0" hangingPunct="0">
              <a:lnSpc>
                <a:spcPct val="100000"/>
              </a:lnSpc>
              <a:spcBef>
                <a:spcPct val="20000"/>
              </a:spcBef>
              <a:spcAft>
                <a:spcPct val="0"/>
              </a:spcAft>
              <a:buClrTx/>
              <a:buSzPct val="85000"/>
              <a:tabLst/>
              <a:defRPr/>
            </a:pPr>
            <a:endParaRPr kumimoji="0" lang="en-US" sz="3200" b="1" i="0" u="none" strike="noStrike" kern="0" cap="none" spc="0" normalizeH="0" baseline="0" noProof="0" dirty="0" smtClean="0">
              <a:ln>
                <a:noFill/>
              </a:ln>
              <a:solidFill>
                <a:srgbClr val="FFFFFF"/>
              </a:solidFill>
              <a:effectLst/>
              <a:uLnTx/>
              <a:uFillTx/>
              <a:latin typeface="Arial"/>
              <a:ea typeface="+mn-ea"/>
              <a:cs typeface="+mn-cs"/>
            </a:endParaRPr>
          </a:p>
        </p:txBody>
      </p:sp>
      <p:sp>
        <p:nvSpPr>
          <p:cNvPr id="27" name="Subtitle 2"/>
          <p:cNvSpPr txBox="1">
            <a:spLocks/>
          </p:cNvSpPr>
          <p:nvPr/>
        </p:nvSpPr>
        <p:spPr bwMode="auto">
          <a:xfrm>
            <a:off x="21265" y="4191000"/>
            <a:ext cx="3657600" cy="2514600"/>
          </a:xfrm>
          <a:prstGeom prst="rect">
            <a:avLst/>
          </a:prstGeom>
          <a:noFill/>
          <a:ln>
            <a:noFill/>
            <a:miter lim="800000"/>
            <a:headEnd/>
            <a:tailEnd/>
          </a:ln>
          <a:effectLst>
            <a:outerShdw dist="35875" dir="2703727"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0" indent="0" algn="ctr" rtl="0" eaLnBrk="0" fontAlgn="base" hangingPunct="0">
              <a:spcBef>
                <a:spcPct val="20000"/>
              </a:spcBef>
              <a:spcAft>
                <a:spcPct val="0"/>
              </a:spcAft>
              <a:buSzPct val="85000"/>
              <a:buNone/>
              <a:defRPr sz="3200" b="1">
                <a:solidFill>
                  <a:schemeClr val="bg1"/>
                </a:solidFill>
                <a:latin typeface="+mn-lt"/>
                <a:ea typeface="+mn-ea"/>
                <a:cs typeface="+mn-cs"/>
              </a:defRPr>
            </a:lvl1pPr>
            <a:lvl2pPr marL="457200" indent="0" algn="ctr" rtl="0" eaLnBrk="0" fontAlgn="base" hangingPunct="0">
              <a:spcBef>
                <a:spcPct val="20000"/>
              </a:spcBef>
              <a:spcAft>
                <a:spcPct val="0"/>
              </a:spcAft>
              <a:buSzPct val="85000"/>
              <a:buNone/>
              <a:defRPr sz="2800" b="1" i="1">
                <a:solidFill>
                  <a:srgbClr val="F5F888"/>
                </a:solidFill>
                <a:latin typeface="+mn-lt"/>
              </a:defRPr>
            </a:lvl2pPr>
            <a:lvl3pPr marL="914400" indent="0" algn="ctr" rtl="0" eaLnBrk="0" fontAlgn="base" hangingPunct="0">
              <a:spcBef>
                <a:spcPct val="20000"/>
              </a:spcBef>
              <a:spcAft>
                <a:spcPct val="0"/>
              </a:spcAft>
              <a:buSzPct val="85000"/>
              <a:buNone/>
              <a:defRPr sz="2400" b="1">
                <a:solidFill>
                  <a:schemeClr val="bg1"/>
                </a:solidFill>
                <a:latin typeface="+mn-lt"/>
              </a:defRPr>
            </a:lvl3pPr>
            <a:lvl4pPr marL="1371600" indent="0" algn="ctr" rtl="0" eaLnBrk="0" fontAlgn="base" hangingPunct="0">
              <a:spcBef>
                <a:spcPct val="20000"/>
              </a:spcBef>
              <a:spcAft>
                <a:spcPct val="0"/>
              </a:spcAft>
              <a:buSzPct val="85000"/>
              <a:buNone/>
              <a:defRPr sz="2000" b="1" i="1">
                <a:solidFill>
                  <a:srgbClr val="F5F888"/>
                </a:solidFill>
                <a:latin typeface="+mn-lt"/>
              </a:defRPr>
            </a:lvl4pPr>
            <a:lvl5pPr marL="1828800" indent="0" algn="ctr" rtl="0" eaLnBrk="0" fontAlgn="base" hangingPunct="0">
              <a:spcBef>
                <a:spcPct val="20000"/>
              </a:spcBef>
              <a:spcAft>
                <a:spcPct val="0"/>
              </a:spcAft>
              <a:buSzPct val="85000"/>
              <a:buNone/>
              <a:defRPr sz="2000" b="1">
                <a:solidFill>
                  <a:schemeClr val="bg1"/>
                </a:solidFill>
                <a:latin typeface="+mn-lt"/>
              </a:defRPr>
            </a:lvl5pPr>
            <a:lvl6pPr marL="2286000" indent="0" algn="ctr" rtl="0" fontAlgn="base">
              <a:spcBef>
                <a:spcPct val="20000"/>
              </a:spcBef>
              <a:spcAft>
                <a:spcPct val="0"/>
              </a:spcAft>
              <a:buSzPct val="85000"/>
              <a:buNone/>
              <a:defRPr sz="2000" b="1">
                <a:solidFill>
                  <a:schemeClr val="bg1"/>
                </a:solidFill>
                <a:latin typeface="+mn-lt"/>
              </a:defRPr>
            </a:lvl6pPr>
            <a:lvl7pPr marL="2743200" indent="0" algn="ctr" rtl="0" fontAlgn="base">
              <a:spcBef>
                <a:spcPct val="20000"/>
              </a:spcBef>
              <a:spcAft>
                <a:spcPct val="0"/>
              </a:spcAft>
              <a:buSzPct val="85000"/>
              <a:buNone/>
              <a:defRPr sz="2000" b="1">
                <a:solidFill>
                  <a:schemeClr val="bg1"/>
                </a:solidFill>
                <a:latin typeface="+mn-lt"/>
              </a:defRPr>
            </a:lvl7pPr>
            <a:lvl8pPr marL="3200400" indent="0" algn="ctr" rtl="0" fontAlgn="base">
              <a:spcBef>
                <a:spcPct val="20000"/>
              </a:spcBef>
              <a:spcAft>
                <a:spcPct val="0"/>
              </a:spcAft>
              <a:buSzPct val="85000"/>
              <a:buNone/>
              <a:defRPr sz="2000" b="1">
                <a:solidFill>
                  <a:schemeClr val="bg1"/>
                </a:solidFill>
                <a:latin typeface="+mn-lt"/>
              </a:defRPr>
            </a:lvl8pPr>
            <a:lvl9pPr marL="3657600" indent="0" algn="ctr" rtl="0" fontAlgn="base">
              <a:spcBef>
                <a:spcPct val="20000"/>
              </a:spcBef>
              <a:spcAft>
                <a:spcPct val="0"/>
              </a:spcAft>
              <a:buSzPct val="85000"/>
              <a:buNone/>
              <a:defRPr sz="2000" b="1">
                <a:solidFill>
                  <a:schemeClr val="bg1"/>
                </a:solidFill>
                <a:latin typeface="+mn-lt"/>
              </a:defRPr>
            </a:lvl9pPr>
          </a:lstStyle>
          <a:p>
            <a:pPr marL="0" marR="0" lvl="0" indent="0" algn="r" defTabSz="914400" rtl="0" eaLnBrk="1" fontAlgn="base" latinLnBrk="0" hangingPunct="1">
              <a:lnSpc>
                <a:spcPct val="100000"/>
              </a:lnSpc>
              <a:spcBef>
                <a:spcPts val="0"/>
              </a:spcBef>
              <a:spcAft>
                <a:spcPct val="0"/>
              </a:spcAft>
              <a:buClrTx/>
              <a:buSzPct val="85000"/>
              <a:buFontTx/>
              <a:buNone/>
              <a:tabLst/>
              <a:defRPr/>
            </a:pPr>
            <a:r>
              <a:rPr kumimoji="0" lang="en-US" sz="24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Roger Martin</a:t>
            </a:r>
          </a:p>
          <a:p>
            <a:pPr marL="0" marR="0" lvl="0" indent="0" algn="r" defTabSz="914400" rtl="0" eaLnBrk="1" fontAlgn="base" latinLnBrk="0" hangingPunct="1">
              <a:lnSpc>
                <a:spcPct val="100000"/>
              </a:lnSpc>
              <a:spcBef>
                <a:spcPts val="0"/>
              </a:spcBef>
              <a:spcAft>
                <a:spcPct val="0"/>
              </a:spcAft>
              <a:buClrTx/>
              <a:buSzPct val="85000"/>
              <a:buFontTx/>
              <a:buNone/>
              <a:tabLst/>
              <a:defRPr/>
            </a:pPr>
            <a:r>
              <a:rPr kumimoji="0" lang="en-US" sz="24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National Weather Service</a:t>
            </a:r>
          </a:p>
          <a:p>
            <a:pPr marL="0" marR="0" lvl="0" indent="0" algn="r" defTabSz="914400" rtl="0" eaLnBrk="1" fontAlgn="base" latinLnBrk="0" hangingPunct="1">
              <a:lnSpc>
                <a:spcPct val="100000"/>
              </a:lnSpc>
              <a:spcBef>
                <a:spcPts val="0"/>
              </a:spcBef>
              <a:spcAft>
                <a:spcPct val="0"/>
              </a:spcAft>
              <a:buClrTx/>
              <a:buSzPct val="85000"/>
              <a:buFontTx/>
              <a:buNone/>
              <a:tabLst/>
              <a:defRPr/>
            </a:pPr>
            <a:r>
              <a:rPr kumimoji="0" lang="en-US" sz="24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 Wichita, KS</a:t>
            </a:r>
          </a:p>
          <a:p>
            <a:pPr marL="0" marR="0" lvl="0" indent="0" algn="r" defTabSz="914400" rtl="0" eaLnBrk="1" fontAlgn="base" latinLnBrk="0" hangingPunct="1">
              <a:lnSpc>
                <a:spcPct val="100000"/>
              </a:lnSpc>
              <a:spcBef>
                <a:spcPts val="0"/>
              </a:spcBef>
              <a:spcAft>
                <a:spcPct val="0"/>
              </a:spcAft>
              <a:buClrTx/>
              <a:buSzPct val="85000"/>
              <a:buFontTx/>
              <a:buNone/>
              <a:tabLst/>
              <a:defRPr/>
            </a:pPr>
            <a:r>
              <a:rPr lang="en-US" sz="2400" b="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rPr>
              <a:t>roger.martin@noaa.gov</a:t>
            </a:r>
            <a:endParaRPr kumimoji="0" lang="en-US" sz="24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endParaRPr>
          </a:p>
        </p:txBody>
      </p:sp>
    </p:spTree>
    <p:extLst>
      <p:ext uri="{BB962C8B-B14F-4D97-AF65-F5344CB8AC3E}">
        <p14:creationId xmlns:p14="http://schemas.microsoft.com/office/powerpoint/2010/main" val="8636551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4000" r="-14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9527" y="73903"/>
            <a:ext cx="9153528" cy="6733754"/>
            <a:chOff x="-9527" y="73903"/>
            <a:chExt cx="9153528" cy="6733754"/>
          </a:xfrm>
        </p:grpSpPr>
        <p:sp>
          <p:nvSpPr>
            <p:cNvPr id="15" name="Rectangle 14"/>
            <p:cNvSpPr/>
            <p:nvPr/>
          </p:nvSpPr>
          <p:spPr>
            <a:xfrm>
              <a:off x="0" y="6400800"/>
              <a:ext cx="9144001" cy="3429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0" y="180975"/>
              <a:ext cx="9144001"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7" name="Straight Connector 16"/>
            <p:cNvCxnSpPr/>
            <p:nvPr/>
          </p:nvCxnSpPr>
          <p:spPr>
            <a:xfrm flipH="1">
              <a:off x="-9525" y="8286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525" y="64008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527" y="67437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527" y="1809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descr="http://2.bp.blogspot.com/-oJqr5hrhjqs/UJErtiO_46I/AAAAAAAAGNY/nE7dNgCrdOo/s1600/NW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5" y="73903"/>
              <a:ext cx="892361" cy="883927"/>
            </a:xfrm>
            <a:prstGeom prst="rect">
              <a:avLst/>
            </a:prstGeom>
            <a:noFill/>
            <a:effectLst>
              <a:outerShdw blurRad="50800" dist="38100" dir="2700000" algn="tl" rotWithShape="0">
                <a:prstClr val="black">
                  <a:alpha val="40000"/>
                </a:prstClr>
              </a:outerShdw>
            </a:effectLst>
          </p:spPr>
        </p:pic>
        <p:sp>
          <p:nvSpPr>
            <p:cNvPr id="22" name="TextBox 21"/>
            <p:cNvSpPr txBox="1"/>
            <p:nvPr/>
          </p:nvSpPr>
          <p:spPr>
            <a:xfrm>
              <a:off x="9525" y="6381750"/>
              <a:ext cx="5496376" cy="369332"/>
            </a:xfrm>
            <a:prstGeom prst="rect">
              <a:avLst/>
            </a:prstGeom>
            <a:noFill/>
          </p:spPr>
          <p:txBody>
            <a:bodyPr wrap="none" rtlCol="0">
              <a:spAutoFit/>
            </a:bodyPr>
            <a:lstStyle/>
            <a:p>
              <a:r>
                <a:rPr lang="en-US" b="1" dirty="0">
                  <a:solidFill>
                    <a:prstClr val="white"/>
                  </a:solidFill>
                  <a:effectLst>
                    <a:outerShdw blurRad="38100" dist="38100" dir="2700000" algn="tl">
                      <a:srgbClr val="000000">
                        <a:alpha val="43137"/>
                      </a:srgbClr>
                    </a:outerShdw>
                  </a:effectLst>
                  <a:latin typeface="Malgun Gothic" panose="020B0503020000020004" pitchFamily="34" charset="-127"/>
                  <a:ea typeface="Malgun Gothic" panose="020B0503020000020004" pitchFamily="34" charset="-127"/>
                </a:rPr>
                <a:t>National Weather Service · Great Falls, Montana</a:t>
              </a:r>
            </a:p>
          </p:txBody>
        </p:sp>
        <p:pic>
          <p:nvPicPr>
            <p:cNvPr id="23" name="Picture 22" descr="http://www.crh.noaa.gov/Image/sgf/weather%20ready%20nation/WRN_emblem.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6342521"/>
              <a:ext cx="1416876" cy="4651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4" name="Headline"/>
          <p:cNvSpPr txBox="1"/>
          <p:nvPr/>
        </p:nvSpPr>
        <p:spPr>
          <a:xfrm>
            <a:off x="989291" y="177225"/>
            <a:ext cx="8154708"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5029200" algn="l"/>
              </a:tabLst>
            </a:pPr>
            <a:r>
              <a:rPr lang="en-US" sz="3200" b="1" dirty="0" smtClean="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rPr>
              <a:t>Aviation Partner Relationship Building</a:t>
            </a:r>
            <a:endParaRPr lang="en-US" sz="3200" b="1" dirty="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endParaRPr>
          </a:p>
        </p:txBody>
      </p:sp>
      <p:sp>
        <p:nvSpPr>
          <p:cNvPr id="2" name="AutoShape 2" descr="Image result for FAA"/>
          <p:cNvSpPr>
            <a:spLocks noChangeAspect="1" noChangeArrowheads="1"/>
          </p:cNvSpPr>
          <p:nvPr/>
        </p:nvSpPr>
        <p:spPr bwMode="auto">
          <a:xfrm>
            <a:off x="155575" y="-685800"/>
            <a:ext cx="143827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7" descr="Bozeman Airpo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Subtitle 4"/>
          <p:cNvSpPr txBox="1">
            <a:spLocks/>
          </p:cNvSpPr>
          <p:nvPr/>
        </p:nvSpPr>
        <p:spPr bwMode="auto">
          <a:xfrm>
            <a:off x="-9527" y="1600200"/>
            <a:ext cx="9144000" cy="2590800"/>
          </a:xfrm>
          <a:prstGeom prst="rect">
            <a:avLst/>
          </a:prstGeom>
          <a:noFill/>
          <a:ln>
            <a:noFill/>
          </a:ln>
          <a:effectLst>
            <a:outerShdw dist="35875" dir="2703727"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5000"/>
              <a:buNone/>
              <a:defRPr sz="3200" b="1">
                <a:solidFill>
                  <a:schemeClr val="bg1"/>
                </a:solidFill>
                <a:latin typeface="+mn-lt"/>
                <a:ea typeface="+mn-ea"/>
                <a:cs typeface="+mn-cs"/>
              </a:defRPr>
            </a:lvl1pPr>
            <a:lvl2pPr marL="457200" indent="0" algn="ctr" rtl="0" eaLnBrk="0" fontAlgn="base" hangingPunct="0">
              <a:spcBef>
                <a:spcPct val="20000"/>
              </a:spcBef>
              <a:spcAft>
                <a:spcPct val="0"/>
              </a:spcAft>
              <a:buSzPct val="85000"/>
              <a:buNone/>
              <a:defRPr sz="2800" b="1" i="1">
                <a:solidFill>
                  <a:srgbClr val="F5F888"/>
                </a:solidFill>
                <a:latin typeface="+mn-lt"/>
              </a:defRPr>
            </a:lvl2pPr>
            <a:lvl3pPr marL="914400" indent="0" algn="ctr" rtl="0" eaLnBrk="0" fontAlgn="base" hangingPunct="0">
              <a:spcBef>
                <a:spcPct val="20000"/>
              </a:spcBef>
              <a:spcAft>
                <a:spcPct val="0"/>
              </a:spcAft>
              <a:buSzPct val="85000"/>
              <a:buNone/>
              <a:defRPr sz="2400" b="1">
                <a:solidFill>
                  <a:schemeClr val="bg1"/>
                </a:solidFill>
                <a:latin typeface="+mn-lt"/>
              </a:defRPr>
            </a:lvl3pPr>
            <a:lvl4pPr marL="1371600" indent="0" algn="ctr" rtl="0" eaLnBrk="0" fontAlgn="base" hangingPunct="0">
              <a:spcBef>
                <a:spcPct val="20000"/>
              </a:spcBef>
              <a:spcAft>
                <a:spcPct val="0"/>
              </a:spcAft>
              <a:buSzPct val="85000"/>
              <a:buNone/>
              <a:defRPr sz="2000" b="1" i="1">
                <a:solidFill>
                  <a:srgbClr val="F5F888"/>
                </a:solidFill>
                <a:latin typeface="+mn-lt"/>
              </a:defRPr>
            </a:lvl4pPr>
            <a:lvl5pPr marL="1828800" indent="0" algn="ctr" rtl="0" eaLnBrk="0" fontAlgn="base" hangingPunct="0">
              <a:spcBef>
                <a:spcPct val="20000"/>
              </a:spcBef>
              <a:spcAft>
                <a:spcPct val="0"/>
              </a:spcAft>
              <a:buSzPct val="85000"/>
              <a:buNone/>
              <a:defRPr sz="2000" b="1">
                <a:solidFill>
                  <a:schemeClr val="bg1"/>
                </a:solidFill>
                <a:latin typeface="+mn-lt"/>
              </a:defRPr>
            </a:lvl5pPr>
            <a:lvl6pPr marL="2286000" indent="0" algn="ctr" rtl="0" fontAlgn="base">
              <a:spcBef>
                <a:spcPct val="20000"/>
              </a:spcBef>
              <a:spcAft>
                <a:spcPct val="0"/>
              </a:spcAft>
              <a:buSzPct val="85000"/>
              <a:buNone/>
              <a:defRPr sz="2000" b="1">
                <a:solidFill>
                  <a:schemeClr val="bg1"/>
                </a:solidFill>
                <a:latin typeface="+mn-lt"/>
              </a:defRPr>
            </a:lvl6pPr>
            <a:lvl7pPr marL="2743200" indent="0" algn="ctr" rtl="0" fontAlgn="base">
              <a:spcBef>
                <a:spcPct val="20000"/>
              </a:spcBef>
              <a:spcAft>
                <a:spcPct val="0"/>
              </a:spcAft>
              <a:buSzPct val="85000"/>
              <a:buNone/>
              <a:defRPr sz="2000" b="1">
                <a:solidFill>
                  <a:schemeClr val="bg1"/>
                </a:solidFill>
                <a:latin typeface="+mn-lt"/>
              </a:defRPr>
            </a:lvl7pPr>
            <a:lvl8pPr marL="3200400" indent="0" algn="ctr" rtl="0" fontAlgn="base">
              <a:spcBef>
                <a:spcPct val="20000"/>
              </a:spcBef>
              <a:spcAft>
                <a:spcPct val="0"/>
              </a:spcAft>
              <a:buSzPct val="85000"/>
              <a:buNone/>
              <a:defRPr sz="2000" b="1">
                <a:solidFill>
                  <a:schemeClr val="bg1"/>
                </a:solidFill>
                <a:latin typeface="+mn-lt"/>
              </a:defRPr>
            </a:lvl8pPr>
            <a:lvl9pPr marL="3657600" indent="0" algn="ctr" rtl="0" fontAlgn="base">
              <a:spcBef>
                <a:spcPct val="20000"/>
              </a:spcBef>
              <a:spcAft>
                <a:spcPct val="0"/>
              </a:spcAft>
              <a:buSzPct val="85000"/>
              <a:buNone/>
              <a:defRPr sz="2000" b="1">
                <a:solidFill>
                  <a:schemeClr val="bg1"/>
                </a:solidFill>
                <a:latin typeface="+mn-lt"/>
              </a:defRPr>
            </a:lvl9pPr>
          </a:lstStyle>
          <a:p>
            <a:pPr marL="457200" indent="-457200">
              <a:buFont typeface="Arial" panose="020B0604020202020204" pitchFamily="34" charset="0"/>
              <a:buChar char="•"/>
            </a:pPr>
            <a:r>
              <a:rPr kumimoji="0" lang="en-US" sz="3200" b="1" i="0" u="none" strike="noStrike" kern="0" cap="none" spc="0" normalizeH="0" baseline="0" noProof="0" dirty="0" smtClean="0">
                <a:ln>
                  <a:noFill/>
                </a:ln>
                <a:solidFill>
                  <a:srgbClr val="FFFFFF"/>
                </a:solidFill>
                <a:effectLst/>
                <a:uLnTx/>
                <a:uFillTx/>
                <a:latin typeface="Arial"/>
                <a:ea typeface="+mn-ea"/>
                <a:cs typeface="+mn-cs"/>
              </a:rPr>
              <a:t>NWS Great Falls Efforts</a:t>
            </a:r>
          </a:p>
          <a:p>
            <a:pPr marL="457200" indent="-457200">
              <a:buFont typeface="Arial" panose="020B0604020202020204" pitchFamily="34" charset="0"/>
              <a:buChar char="•"/>
            </a:pPr>
            <a:r>
              <a:rPr lang="en-US" kern="0" dirty="0" smtClean="0">
                <a:solidFill>
                  <a:srgbClr val="FFFFFF"/>
                </a:solidFill>
                <a:latin typeface="Arial"/>
              </a:rPr>
              <a:t>What We Have Learned</a:t>
            </a:r>
          </a:p>
          <a:p>
            <a:pPr marL="457200" indent="-457200">
              <a:buFont typeface="Arial" panose="020B0604020202020204" pitchFamily="34" charset="0"/>
              <a:buChar char="•"/>
            </a:pPr>
            <a:r>
              <a:rPr lang="en-US" kern="0" dirty="0" smtClean="0">
                <a:solidFill>
                  <a:srgbClr val="FFFFFF"/>
                </a:solidFill>
                <a:latin typeface="Arial"/>
              </a:rPr>
              <a:t>Airport </a:t>
            </a:r>
            <a:r>
              <a:rPr lang="en-US" kern="0" dirty="0">
                <a:solidFill>
                  <a:srgbClr val="FFFFFF"/>
                </a:solidFill>
                <a:latin typeface="Arial"/>
              </a:rPr>
              <a:t>Weather </a:t>
            </a:r>
            <a:r>
              <a:rPr lang="en-US" kern="0" dirty="0" smtClean="0">
                <a:solidFill>
                  <a:srgbClr val="FFFFFF"/>
                </a:solidFill>
                <a:latin typeface="Arial"/>
              </a:rPr>
              <a:t>Warnings</a:t>
            </a:r>
          </a:p>
          <a:p>
            <a:pPr marL="457200" marR="0" lvl="0" indent="-457200" defTabSz="914400" rtl="0" eaLnBrk="0" fontAlgn="base" latinLnBrk="0" hangingPunct="0">
              <a:lnSpc>
                <a:spcPct val="100000"/>
              </a:lnSpc>
              <a:spcBef>
                <a:spcPct val="20000"/>
              </a:spcBef>
              <a:spcAft>
                <a:spcPct val="0"/>
              </a:spcAft>
              <a:buClrTx/>
              <a:buSzPct val="85000"/>
              <a:buFont typeface="Arial" panose="020B0604020202020204" pitchFamily="34" charset="0"/>
              <a:buChar char="•"/>
              <a:tabLst/>
              <a:defRPr/>
            </a:pPr>
            <a:r>
              <a:rPr kumimoji="0" lang="en-US" sz="3200" b="1" i="0" u="none" strike="noStrike" kern="0" cap="none" spc="0" normalizeH="0" baseline="0" noProof="0" dirty="0" smtClean="0">
                <a:ln>
                  <a:noFill/>
                </a:ln>
                <a:solidFill>
                  <a:srgbClr val="FFFFFF"/>
                </a:solidFill>
                <a:effectLst/>
                <a:uLnTx/>
                <a:uFillTx/>
                <a:latin typeface="Arial"/>
                <a:ea typeface="+mn-ea"/>
                <a:cs typeface="+mn-cs"/>
              </a:rPr>
              <a:t>Partnership Example</a:t>
            </a:r>
          </a:p>
          <a:p>
            <a:pPr marL="457200" marR="0" lvl="0" indent="-457200" algn="ctr" defTabSz="914400" rtl="0" eaLnBrk="0" fontAlgn="base" latinLnBrk="0" hangingPunct="0">
              <a:lnSpc>
                <a:spcPct val="100000"/>
              </a:lnSpc>
              <a:spcBef>
                <a:spcPct val="20000"/>
              </a:spcBef>
              <a:spcAft>
                <a:spcPct val="0"/>
              </a:spcAft>
              <a:buClrTx/>
              <a:buSzPct val="85000"/>
              <a:buFont typeface="Arial" panose="020B0604020202020204" pitchFamily="34" charset="0"/>
              <a:buChar char="•"/>
              <a:tabLst/>
              <a:defRPr/>
            </a:pPr>
            <a:endParaRPr kumimoji="0" lang="en-US" sz="3200" b="1" i="0" u="none" strike="noStrike" kern="0" cap="none" spc="0" normalizeH="0" baseline="0" noProof="0" dirty="0" smtClean="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044145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0" y="0"/>
            <a:ext cx="9144000" cy="646331"/>
          </a:xfrm>
          <a:prstGeom prst="rect">
            <a:avLst/>
          </a:prstGeom>
          <a:solidFill>
            <a:schemeClr val="accent1">
              <a:lumMod val="50000"/>
            </a:schemeClr>
          </a:solidFill>
        </p:spPr>
        <p:txBody>
          <a:bodyPr wrap="square" rtlCol="0">
            <a:spAutoFit/>
          </a:bodyPr>
          <a:lstStyle/>
          <a:p>
            <a:endParaRPr lang="en-US" dirty="0">
              <a:solidFill>
                <a:prstClr val="black"/>
              </a:solidFill>
            </a:endParaRPr>
          </a:p>
          <a:p>
            <a:endParaRPr lang="en-US" dirty="0">
              <a:solidFill>
                <a:prstClr val="black"/>
              </a:solidFill>
            </a:endParaRPr>
          </a:p>
        </p:txBody>
      </p:sp>
      <p:sp>
        <p:nvSpPr>
          <p:cNvPr id="6" name="TextBox 5"/>
          <p:cNvSpPr txBox="1"/>
          <p:nvPr/>
        </p:nvSpPr>
        <p:spPr>
          <a:xfrm>
            <a:off x="1458963" y="19989"/>
            <a:ext cx="6226128" cy="584775"/>
          </a:xfrm>
          <a:prstGeom prst="rect">
            <a:avLst/>
          </a:prstGeom>
          <a:noFill/>
        </p:spPr>
        <p:txBody>
          <a:bodyPr wrap="none" rtlCol="0">
            <a:spAutoFit/>
          </a:bodyPr>
          <a:lstStyle/>
          <a:p>
            <a:pPr algn="ctr"/>
            <a:r>
              <a:rPr lang="en-US" sz="3200" b="1" dirty="0" smtClean="0">
                <a:solidFill>
                  <a:prstClr val="white"/>
                </a:solidFill>
              </a:rPr>
              <a:t>August 9</a:t>
            </a:r>
            <a:r>
              <a:rPr lang="en-US" sz="3200" b="1" baseline="30000" dirty="0" smtClean="0">
                <a:solidFill>
                  <a:prstClr val="white"/>
                </a:solidFill>
              </a:rPr>
              <a:t>th</a:t>
            </a:r>
            <a:r>
              <a:rPr lang="en-US" sz="3200" b="1" dirty="0" smtClean="0">
                <a:solidFill>
                  <a:prstClr val="white"/>
                </a:solidFill>
              </a:rPr>
              <a:t> 2016 – Detailed Timeline</a:t>
            </a:r>
            <a:endParaRPr lang="en-US" sz="3200" b="1" dirty="0">
              <a:solidFill>
                <a:prstClr val="white"/>
              </a:solidFill>
            </a:endParaRPr>
          </a:p>
        </p:txBody>
      </p:sp>
      <p:pic>
        <p:nvPicPr>
          <p:cNvPr id="1028" name="Picture 4" descr="National Weather Servic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 y="10696"/>
            <a:ext cx="635635" cy="6356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AA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38100"/>
            <a:ext cx="608231" cy="608231"/>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a:xfrm>
            <a:off x="3048000" y="6513319"/>
            <a:ext cx="2895600" cy="365125"/>
          </a:xfrm>
        </p:spPr>
        <p:txBody>
          <a:bodyPr/>
          <a:lstStyle/>
          <a:p>
            <a:r>
              <a:rPr lang="en-US" sz="1400" b="1" dirty="0" smtClean="0">
                <a:solidFill>
                  <a:prstClr val="black">
                    <a:tint val="75000"/>
                  </a:prstClr>
                </a:solidFill>
              </a:rPr>
              <a:t>NWS Great Falls</a:t>
            </a:r>
            <a:endParaRPr lang="en-US" sz="1400" b="1" dirty="0">
              <a:solidFill>
                <a:prstClr val="black">
                  <a:tint val="75000"/>
                </a:prstClr>
              </a:solidFill>
            </a:endParaRPr>
          </a:p>
        </p:txBody>
      </p:sp>
      <p:sp>
        <p:nvSpPr>
          <p:cNvPr id="26" name="TextBox 25"/>
          <p:cNvSpPr txBox="1"/>
          <p:nvPr/>
        </p:nvSpPr>
        <p:spPr>
          <a:xfrm>
            <a:off x="4544684" y="1752600"/>
            <a:ext cx="184731" cy="461665"/>
          </a:xfrm>
          <a:prstGeom prst="rect">
            <a:avLst/>
          </a:prstGeom>
          <a:noFill/>
        </p:spPr>
        <p:txBody>
          <a:bodyPr wrap="none" rtlCol="0">
            <a:spAutoFit/>
          </a:bodyPr>
          <a:lstStyle/>
          <a:p>
            <a:pPr algn="ctr"/>
            <a:endParaRPr lang="en-US" sz="2400" dirty="0">
              <a:solidFill>
                <a:prstClr val="black"/>
              </a:solidFill>
            </a:endParaRPr>
          </a:p>
        </p:txBody>
      </p:sp>
      <p:sp>
        <p:nvSpPr>
          <p:cNvPr id="3" name="TextBox 2"/>
          <p:cNvSpPr txBox="1"/>
          <p:nvPr/>
        </p:nvSpPr>
        <p:spPr>
          <a:xfrm>
            <a:off x="914400" y="2362200"/>
            <a:ext cx="7543800" cy="830997"/>
          </a:xfrm>
          <a:prstGeom prst="rect">
            <a:avLst/>
          </a:prstGeom>
          <a:noFill/>
        </p:spPr>
        <p:txBody>
          <a:bodyPr wrap="square" rtlCol="0">
            <a:spAutoFit/>
          </a:bodyPr>
          <a:lstStyle/>
          <a:p>
            <a:pPr algn="ctr"/>
            <a:r>
              <a:rPr lang="en-US" sz="2400" dirty="0" smtClean="0">
                <a:solidFill>
                  <a:prstClr val="white"/>
                </a:solidFill>
                <a:latin typeface="Georgia" panose="02040502050405020303" pitchFamily="18" charset="0"/>
              </a:rPr>
              <a:t>The Following Takes Place </a:t>
            </a:r>
          </a:p>
          <a:p>
            <a:pPr algn="ctr"/>
            <a:r>
              <a:rPr lang="en-US" sz="2400" dirty="0" smtClean="0">
                <a:solidFill>
                  <a:prstClr val="white"/>
                </a:solidFill>
                <a:latin typeface="Georgia" panose="02040502050405020303" pitchFamily="18" charset="0"/>
              </a:rPr>
              <a:t>Between 505 PM and 715 PM on August 9</a:t>
            </a:r>
            <a:r>
              <a:rPr lang="en-US" sz="2400" baseline="30000" dirty="0" smtClean="0">
                <a:solidFill>
                  <a:prstClr val="white"/>
                </a:solidFill>
                <a:latin typeface="Georgia" panose="02040502050405020303" pitchFamily="18" charset="0"/>
              </a:rPr>
              <a:t>th</a:t>
            </a:r>
            <a:r>
              <a:rPr lang="en-US" sz="2400" dirty="0" smtClean="0">
                <a:solidFill>
                  <a:prstClr val="white"/>
                </a:solidFill>
                <a:latin typeface="Georgia" panose="02040502050405020303" pitchFamily="18" charset="0"/>
              </a:rPr>
              <a:t> 2016</a:t>
            </a:r>
            <a:endParaRPr lang="en-US" sz="2400" dirty="0">
              <a:solidFill>
                <a:prstClr val="white"/>
              </a:solidFill>
              <a:latin typeface="Georgia" panose="02040502050405020303" pitchFamily="18" charset="0"/>
            </a:endParaRPr>
          </a:p>
        </p:txBody>
      </p:sp>
    </p:spTree>
    <p:extLst>
      <p:ext uri="{BB962C8B-B14F-4D97-AF65-F5344CB8AC3E}">
        <p14:creationId xmlns:p14="http://schemas.microsoft.com/office/powerpoint/2010/main" val="18953806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4000" r="-14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9527" y="73903"/>
            <a:ext cx="9153528" cy="6733754"/>
            <a:chOff x="-9527" y="73903"/>
            <a:chExt cx="9153528" cy="6733754"/>
          </a:xfrm>
        </p:grpSpPr>
        <p:sp>
          <p:nvSpPr>
            <p:cNvPr id="15" name="Rectangle 14"/>
            <p:cNvSpPr/>
            <p:nvPr/>
          </p:nvSpPr>
          <p:spPr>
            <a:xfrm>
              <a:off x="0" y="6400800"/>
              <a:ext cx="9144001" cy="3429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0" y="180975"/>
              <a:ext cx="9144001"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7" name="Straight Connector 16"/>
            <p:cNvCxnSpPr/>
            <p:nvPr/>
          </p:nvCxnSpPr>
          <p:spPr>
            <a:xfrm flipH="1">
              <a:off x="-9525" y="8286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525" y="64008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527" y="67437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527" y="1809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descr="http://2.bp.blogspot.com/-oJqr5hrhjqs/UJErtiO_46I/AAAAAAAAGNY/nE7dNgCrdOo/s1600/NW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5" y="73903"/>
              <a:ext cx="892361" cy="883927"/>
            </a:xfrm>
            <a:prstGeom prst="rect">
              <a:avLst/>
            </a:prstGeom>
            <a:noFill/>
            <a:effectLst>
              <a:outerShdw blurRad="50800" dist="38100" dir="2700000" algn="tl" rotWithShape="0">
                <a:prstClr val="black">
                  <a:alpha val="40000"/>
                </a:prstClr>
              </a:outerShdw>
            </a:effectLst>
          </p:spPr>
        </p:pic>
        <p:sp>
          <p:nvSpPr>
            <p:cNvPr id="22" name="TextBox 21"/>
            <p:cNvSpPr txBox="1"/>
            <p:nvPr/>
          </p:nvSpPr>
          <p:spPr>
            <a:xfrm>
              <a:off x="9525" y="6381750"/>
              <a:ext cx="5496376" cy="369332"/>
            </a:xfrm>
            <a:prstGeom prst="rect">
              <a:avLst/>
            </a:prstGeom>
            <a:noFill/>
          </p:spPr>
          <p:txBody>
            <a:bodyPr wrap="none" rtlCol="0">
              <a:spAutoFit/>
            </a:bodyPr>
            <a:lstStyle/>
            <a:p>
              <a:r>
                <a:rPr lang="en-US" b="1" dirty="0">
                  <a:solidFill>
                    <a:prstClr val="white"/>
                  </a:solidFill>
                  <a:effectLst>
                    <a:outerShdw blurRad="38100" dist="38100" dir="2700000" algn="tl">
                      <a:srgbClr val="000000">
                        <a:alpha val="43137"/>
                      </a:srgbClr>
                    </a:outerShdw>
                  </a:effectLst>
                  <a:latin typeface="Malgun Gothic" panose="020B0503020000020004" pitchFamily="34" charset="-127"/>
                  <a:ea typeface="Malgun Gothic" panose="020B0503020000020004" pitchFamily="34" charset="-127"/>
                </a:rPr>
                <a:t>National Weather Service · Great Falls, Montana</a:t>
              </a:r>
            </a:p>
          </p:txBody>
        </p:sp>
        <p:pic>
          <p:nvPicPr>
            <p:cNvPr id="23" name="Picture 22" descr="http://www.crh.noaa.gov/Image/sgf/weather%20ready%20nation/WRN_emblem.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6342521"/>
              <a:ext cx="1416876" cy="4651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4" name="Headline"/>
          <p:cNvSpPr txBox="1"/>
          <p:nvPr/>
        </p:nvSpPr>
        <p:spPr>
          <a:xfrm>
            <a:off x="989291" y="177225"/>
            <a:ext cx="8154708"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5029200" algn="l"/>
              </a:tabLst>
            </a:pPr>
            <a:r>
              <a:rPr lang="en-US" sz="3200" b="1" dirty="0" smtClean="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rPr>
              <a:t>August 9</a:t>
            </a:r>
            <a:r>
              <a:rPr lang="en-US" sz="3200" b="1" baseline="30000" dirty="0" smtClean="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rPr>
              <a:t>th</a:t>
            </a:r>
            <a:r>
              <a:rPr lang="en-US" sz="3200" b="1" dirty="0" smtClean="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rPr>
              <a:t> 2016 – Flash Flooding Event</a:t>
            </a:r>
            <a:endParaRPr lang="en-US" sz="3200" b="1" dirty="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endParaRPr>
          </a:p>
        </p:txBody>
      </p:sp>
      <p:sp>
        <p:nvSpPr>
          <p:cNvPr id="2" name="AutoShape 2" descr="Image result for FAA"/>
          <p:cNvSpPr>
            <a:spLocks noChangeAspect="1" noChangeArrowheads="1"/>
          </p:cNvSpPr>
          <p:nvPr/>
        </p:nvSpPr>
        <p:spPr bwMode="auto">
          <a:xfrm>
            <a:off x="155575" y="-685800"/>
            <a:ext cx="143827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7" descr="Bozeman Airpo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24" y="957830"/>
            <a:ext cx="5166377" cy="3080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Radar Imag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5725" y="3477851"/>
            <a:ext cx="5183949" cy="286467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5505901" y="957830"/>
            <a:ext cx="3283705" cy="6463308"/>
          </a:xfrm>
          <a:prstGeom prst="rect">
            <a:avLst/>
          </a:prstGeom>
        </p:spPr>
        <p:txBody>
          <a:bodyPr wrap="square">
            <a:spAutoFit/>
          </a:bodyPr>
          <a:lstStyle/>
          <a:p>
            <a:pPr marL="285750" indent="-285750">
              <a:buFont typeface="Arial" panose="020B0604020202020204" pitchFamily="34" charset="0"/>
              <a:buChar char="•"/>
            </a:pPr>
            <a:r>
              <a:rPr lang="en-US" dirty="0" smtClean="0">
                <a:solidFill>
                  <a:schemeClr val="bg1"/>
                </a:solidFill>
              </a:rPr>
              <a:t>0505 PM - Forecaster 1 continues to issue warnings. Forecaster 2 had a weather break to launch the balloon, however, was not given permission by Great Falls Air Traffic Control (ATC)</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0515 PM - Operations are starting to ramp </a:t>
            </a:r>
            <a:r>
              <a:rPr lang="en-US" dirty="0" smtClean="0">
                <a:solidFill>
                  <a:schemeClr val="bg1"/>
                </a:solidFill>
              </a:rPr>
              <a:t>up</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0520 PM - A strengthening storm approaches Great Falls from the SW. At the same time, storms begin developing in the higher terrain south of Great Falls. </a:t>
            </a:r>
            <a:r>
              <a:rPr lang="en-US" dirty="0" smtClean="0">
                <a:solidFill>
                  <a:schemeClr val="bg1"/>
                </a:solidFill>
              </a:rPr>
              <a:t>Due to lightning the </a:t>
            </a:r>
            <a:r>
              <a:rPr lang="en-US" dirty="0">
                <a:solidFill>
                  <a:schemeClr val="bg1"/>
                </a:solidFill>
              </a:rPr>
              <a:t>window to launch the balloon has now filled in</a:t>
            </a:r>
          </a:p>
          <a:p>
            <a:endParaRPr lang="en-US" dirty="0">
              <a:solidFill>
                <a:schemeClr val="bg1"/>
              </a:solidFill>
            </a:endParaRPr>
          </a:p>
          <a:p>
            <a:endParaRPr lang="en-US" dirty="0" smtClean="0">
              <a:solidFill>
                <a:schemeClr val="bg1"/>
              </a:solidFill>
            </a:endParaRPr>
          </a:p>
          <a:p>
            <a:endParaRPr lang="en-US" dirty="0" smtClean="0">
              <a:solidFill>
                <a:schemeClr val="bg1"/>
              </a:solidFill>
            </a:endParaRPr>
          </a:p>
          <a:p>
            <a:endParaRPr lang="en-US" dirty="0" smtClean="0"/>
          </a:p>
        </p:txBody>
      </p:sp>
    </p:spTree>
    <p:extLst>
      <p:ext uri="{BB962C8B-B14F-4D97-AF65-F5344CB8AC3E}">
        <p14:creationId xmlns:p14="http://schemas.microsoft.com/office/powerpoint/2010/main" val="98768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4000" r="-14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9527" y="73903"/>
            <a:ext cx="9153528" cy="6733754"/>
            <a:chOff x="-9527" y="73903"/>
            <a:chExt cx="9153528" cy="6733754"/>
          </a:xfrm>
        </p:grpSpPr>
        <p:sp>
          <p:nvSpPr>
            <p:cNvPr id="15" name="Rectangle 14"/>
            <p:cNvSpPr/>
            <p:nvPr/>
          </p:nvSpPr>
          <p:spPr>
            <a:xfrm>
              <a:off x="0" y="6400800"/>
              <a:ext cx="9144001" cy="3429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0" y="180975"/>
              <a:ext cx="9144001"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7" name="Straight Connector 16"/>
            <p:cNvCxnSpPr/>
            <p:nvPr/>
          </p:nvCxnSpPr>
          <p:spPr>
            <a:xfrm flipH="1">
              <a:off x="-9525" y="8286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525" y="64008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527" y="67437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527" y="1809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descr="http://2.bp.blogspot.com/-oJqr5hrhjqs/UJErtiO_46I/AAAAAAAAGNY/nE7dNgCrdOo/s1600/NW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5" y="73903"/>
              <a:ext cx="892361" cy="883927"/>
            </a:xfrm>
            <a:prstGeom prst="rect">
              <a:avLst/>
            </a:prstGeom>
            <a:noFill/>
            <a:effectLst>
              <a:outerShdw blurRad="50800" dist="38100" dir="2700000" algn="tl" rotWithShape="0">
                <a:prstClr val="black">
                  <a:alpha val="40000"/>
                </a:prstClr>
              </a:outerShdw>
            </a:effectLst>
          </p:spPr>
        </p:pic>
        <p:sp>
          <p:nvSpPr>
            <p:cNvPr id="22" name="TextBox 21"/>
            <p:cNvSpPr txBox="1"/>
            <p:nvPr/>
          </p:nvSpPr>
          <p:spPr>
            <a:xfrm>
              <a:off x="9525" y="6381750"/>
              <a:ext cx="5496376" cy="369332"/>
            </a:xfrm>
            <a:prstGeom prst="rect">
              <a:avLst/>
            </a:prstGeom>
            <a:noFill/>
          </p:spPr>
          <p:txBody>
            <a:bodyPr wrap="none" rtlCol="0">
              <a:spAutoFit/>
            </a:bodyPr>
            <a:lstStyle/>
            <a:p>
              <a:r>
                <a:rPr lang="en-US" b="1" dirty="0">
                  <a:solidFill>
                    <a:prstClr val="white"/>
                  </a:solidFill>
                  <a:effectLst>
                    <a:outerShdw blurRad="38100" dist="38100" dir="2700000" algn="tl">
                      <a:srgbClr val="000000">
                        <a:alpha val="43137"/>
                      </a:srgbClr>
                    </a:outerShdw>
                  </a:effectLst>
                  <a:latin typeface="Malgun Gothic" panose="020B0503020000020004" pitchFamily="34" charset="-127"/>
                  <a:ea typeface="Malgun Gothic" panose="020B0503020000020004" pitchFamily="34" charset="-127"/>
                </a:rPr>
                <a:t>National Weather Service · Great Falls, Montana</a:t>
              </a:r>
            </a:p>
          </p:txBody>
        </p:sp>
        <p:pic>
          <p:nvPicPr>
            <p:cNvPr id="23" name="Picture 22" descr="http://www.crh.noaa.gov/Image/sgf/weather%20ready%20nation/WRN_emblem.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6342521"/>
              <a:ext cx="1416876" cy="4651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4" name="Headline"/>
          <p:cNvSpPr txBox="1"/>
          <p:nvPr/>
        </p:nvSpPr>
        <p:spPr>
          <a:xfrm>
            <a:off x="989291" y="177225"/>
            <a:ext cx="8154708"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5029200" algn="l"/>
              </a:tabLst>
            </a:pPr>
            <a:r>
              <a:rPr lang="en-US" sz="3200" b="1" dirty="0" smtClean="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rPr>
              <a:t>August 9</a:t>
            </a:r>
            <a:r>
              <a:rPr lang="en-US" sz="3200" b="1" baseline="30000" dirty="0" smtClean="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rPr>
              <a:t>th</a:t>
            </a:r>
            <a:r>
              <a:rPr lang="en-US" sz="3200" b="1" dirty="0" smtClean="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rPr>
              <a:t> 2016 – Flash Flooding Event</a:t>
            </a:r>
            <a:endParaRPr lang="en-US" sz="3200" b="1" dirty="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endParaRPr>
          </a:p>
        </p:txBody>
      </p:sp>
      <p:sp>
        <p:nvSpPr>
          <p:cNvPr id="2" name="AutoShape 2" descr="Image result for FAA"/>
          <p:cNvSpPr>
            <a:spLocks noChangeAspect="1" noChangeArrowheads="1"/>
          </p:cNvSpPr>
          <p:nvPr/>
        </p:nvSpPr>
        <p:spPr bwMode="auto">
          <a:xfrm>
            <a:off x="155575" y="-685800"/>
            <a:ext cx="143827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7" descr="Bozeman Airpo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9525" y="1211282"/>
            <a:ext cx="8984151" cy="4247317"/>
          </a:xfrm>
          <a:prstGeom prst="rect">
            <a:avLst/>
          </a:prstGeom>
        </p:spPr>
        <p:txBody>
          <a:bodyPr wrap="square">
            <a:spAutoFit/>
          </a:bodyPr>
          <a:lstStyle/>
          <a:p>
            <a:pPr marL="285750" indent="-285750">
              <a:buFont typeface="Arial" panose="020B0604020202020204" pitchFamily="34" charset="0"/>
              <a:buChar char="•"/>
            </a:pPr>
            <a:r>
              <a:rPr lang="en-US" dirty="0" smtClean="0">
                <a:solidFill>
                  <a:schemeClr val="bg1"/>
                </a:solidFill>
              </a:rPr>
              <a:t>0540 PM – The storm reaches the WFO Great Falls office with heavy rain and strong wind gusts in excess of 50 mph. Much of the new developing storm was in so called “Cone of Silence” being directly overhead. Some sampling errors probably introduced before storm hits the city. </a:t>
            </a:r>
          </a:p>
          <a:p>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0600 PM – The storm begins to move over the heart of Great Falls. Meanwhile Forecaster 1 continues to issue warnings. Everything was still going well at this point. The balloon was likely going to be late. Lead recommends to Forecaster 2 to make the National Center for Environmental Prediction (NCEP) aware. NCEP is alright with the delay.</a:t>
            </a:r>
          </a:p>
          <a:p>
            <a:pPr marL="285750" indent="-285750">
              <a:buFont typeface="Arial" panose="020B0604020202020204" pitchFamily="34" charset="0"/>
              <a:buChar char="•"/>
            </a:pPr>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0617 PM – Off-duty NWS employee texts one of the forecasters on duty (Forecaster 2) letting him know of some street flooding around his house</a:t>
            </a:r>
          </a:p>
          <a:p>
            <a:pPr marL="285750" indent="-285750">
              <a:buFont typeface="Arial" panose="020B0604020202020204" pitchFamily="34" charset="0"/>
              <a:buChar char="•"/>
            </a:pPr>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0630 PM – A strong storm from the south begins merging with the storm over Great Falls.</a:t>
            </a:r>
          </a:p>
          <a:p>
            <a:endParaRPr lang="en-US" dirty="0" smtClean="0"/>
          </a:p>
        </p:txBody>
      </p:sp>
    </p:spTree>
    <p:extLst>
      <p:ext uri="{BB962C8B-B14F-4D97-AF65-F5344CB8AC3E}">
        <p14:creationId xmlns:p14="http://schemas.microsoft.com/office/powerpoint/2010/main" val="307583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4000" r="-14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9527" y="73903"/>
            <a:ext cx="9153528" cy="6733754"/>
            <a:chOff x="-9527" y="73903"/>
            <a:chExt cx="9153528" cy="6733754"/>
          </a:xfrm>
        </p:grpSpPr>
        <p:sp>
          <p:nvSpPr>
            <p:cNvPr id="15" name="Rectangle 14"/>
            <p:cNvSpPr/>
            <p:nvPr/>
          </p:nvSpPr>
          <p:spPr>
            <a:xfrm>
              <a:off x="0" y="6400800"/>
              <a:ext cx="9144001" cy="3429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0" y="180975"/>
              <a:ext cx="9144001"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7" name="Straight Connector 16"/>
            <p:cNvCxnSpPr/>
            <p:nvPr/>
          </p:nvCxnSpPr>
          <p:spPr>
            <a:xfrm flipH="1">
              <a:off x="-9525" y="8286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525" y="64008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527" y="67437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527" y="1809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descr="http://2.bp.blogspot.com/-oJqr5hrhjqs/UJErtiO_46I/AAAAAAAAGNY/nE7dNgCrdOo/s1600/NW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5" y="73903"/>
              <a:ext cx="892361" cy="883927"/>
            </a:xfrm>
            <a:prstGeom prst="rect">
              <a:avLst/>
            </a:prstGeom>
            <a:noFill/>
            <a:effectLst>
              <a:outerShdw blurRad="50800" dist="38100" dir="2700000" algn="tl" rotWithShape="0">
                <a:prstClr val="black">
                  <a:alpha val="40000"/>
                </a:prstClr>
              </a:outerShdw>
            </a:effectLst>
          </p:spPr>
        </p:pic>
        <p:sp>
          <p:nvSpPr>
            <p:cNvPr id="22" name="TextBox 21"/>
            <p:cNvSpPr txBox="1"/>
            <p:nvPr/>
          </p:nvSpPr>
          <p:spPr>
            <a:xfrm>
              <a:off x="9525" y="6381750"/>
              <a:ext cx="5496376" cy="369332"/>
            </a:xfrm>
            <a:prstGeom prst="rect">
              <a:avLst/>
            </a:prstGeom>
            <a:noFill/>
          </p:spPr>
          <p:txBody>
            <a:bodyPr wrap="none" rtlCol="0">
              <a:spAutoFit/>
            </a:bodyPr>
            <a:lstStyle/>
            <a:p>
              <a:r>
                <a:rPr lang="en-US" b="1" dirty="0">
                  <a:solidFill>
                    <a:prstClr val="white"/>
                  </a:solidFill>
                  <a:effectLst>
                    <a:outerShdw blurRad="38100" dist="38100" dir="2700000" algn="tl">
                      <a:srgbClr val="000000">
                        <a:alpha val="43137"/>
                      </a:srgbClr>
                    </a:outerShdw>
                  </a:effectLst>
                  <a:latin typeface="Malgun Gothic" panose="020B0503020000020004" pitchFamily="34" charset="-127"/>
                  <a:ea typeface="Malgun Gothic" panose="020B0503020000020004" pitchFamily="34" charset="-127"/>
                </a:rPr>
                <a:t>National Weather Service · Great Falls, Montana</a:t>
              </a:r>
            </a:p>
          </p:txBody>
        </p:sp>
        <p:pic>
          <p:nvPicPr>
            <p:cNvPr id="23" name="Picture 22" descr="http://www.crh.noaa.gov/Image/sgf/weather%20ready%20nation/WRN_emblem.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6342521"/>
              <a:ext cx="1416876" cy="4651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4" name="Headline"/>
          <p:cNvSpPr txBox="1"/>
          <p:nvPr/>
        </p:nvSpPr>
        <p:spPr>
          <a:xfrm>
            <a:off x="989291" y="177225"/>
            <a:ext cx="8154708"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5029200" algn="l"/>
              </a:tabLst>
            </a:pPr>
            <a:r>
              <a:rPr lang="en-US" sz="3200" b="1" dirty="0" smtClean="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rPr>
              <a:t>August 9</a:t>
            </a:r>
            <a:r>
              <a:rPr lang="en-US" sz="3200" b="1" baseline="30000" dirty="0" smtClean="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rPr>
              <a:t>th</a:t>
            </a:r>
            <a:r>
              <a:rPr lang="en-US" sz="3200" b="1" dirty="0" smtClean="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rPr>
              <a:t> 2016 – Flash Flooding Event</a:t>
            </a:r>
            <a:endParaRPr lang="en-US" sz="3200" b="1" dirty="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endParaRPr>
          </a:p>
        </p:txBody>
      </p:sp>
      <p:sp>
        <p:nvSpPr>
          <p:cNvPr id="2" name="AutoShape 2" descr="Image result for FAA"/>
          <p:cNvSpPr>
            <a:spLocks noChangeAspect="1" noChangeArrowheads="1"/>
          </p:cNvSpPr>
          <p:nvPr/>
        </p:nvSpPr>
        <p:spPr bwMode="auto">
          <a:xfrm>
            <a:off x="155575" y="-685800"/>
            <a:ext cx="143827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7" descr="Bozeman Airpo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Rectangle 24"/>
          <p:cNvSpPr/>
          <p:nvPr/>
        </p:nvSpPr>
        <p:spPr>
          <a:xfrm>
            <a:off x="484491" y="1143000"/>
            <a:ext cx="8305115" cy="3139321"/>
          </a:xfrm>
          <a:prstGeom prst="rect">
            <a:avLst/>
          </a:prstGeom>
        </p:spPr>
        <p:txBody>
          <a:bodyPr wrap="square">
            <a:spAutoFit/>
          </a:bodyPr>
          <a:lstStyle/>
          <a:p>
            <a:pPr marL="285750" indent="-285750">
              <a:buFont typeface="Arial" panose="020B0604020202020204" pitchFamily="34" charset="0"/>
              <a:buChar char="•"/>
            </a:pPr>
            <a:r>
              <a:rPr lang="en-US" dirty="0" smtClean="0">
                <a:solidFill>
                  <a:schemeClr val="bg1"/>
                </a:solidFill>
              </a:rPr>
              <a:t>0631 PM – Forecaster 2 calls off-duty Employee to follow up on his text. The employee mentions the flooding probably warrants at least an urban and small stream advisory</a:t>
            </a:r>
          </a:p>
          <a:p>
            <a:endParaRPr lang="en-US" dirty="0" smtClean="0"/>
          </a:p>
          <a:p>
            <a:pPr marL="285750" indent="-285750">
              <a:buFont typeface="Arial" panose="020B0604020202020204" pitchFamily="34" charset="0"/>
              <a:buChar char="•"/>
            </a:pPr>
            <a:r>
              <a:rPr lang="en-US" dirty="0" smtClean="0">
                <a:solidFill>
                  <a:schemeClr val="bg1"/>
                </a:solidFill>
              </a:rPr>
              <a:t>0641 PM – Forecaster 2 and Lead/IC briefly discuss the conversation with off-duty employee and decide to put out an Urban and Small Stream Flood Advisory (FLS). The FLS is issued through 7:30pm. Meanwhile, Forecaster 1 continues to issue warnings, and is keeping up with all storms</a:t>
            </a:r>
          </a:p>
          <a:p>
            <a:endParaRPr lang="en-US" dirty="0" smtClean="0"/>
          </a:p>
          <a:p>
            <a:pPr marL="285750" indent="-285750">
              <a:buFont typeface="Arial" panose="020B0604020202020204" pitchFamily="34" charset="0"/>
              <a:buChar char="•"/>
            </a:pPr>
            <a:r>
              <a:rPr lang="en-US" dirty="0" smtClean="0">
                <a:solidFill>
                  <a:schemeClr val="bg1"/>
                </a:solidFill>
              </a:rPr>
              <a:t>0642 PM – The internet in the office goes out for about three to five minutes, limiting messaging of the event to the office </a:t>
            </a:r>
            <a:r>
              <a:rPr lang="en-US" dirty="0" smtClean="0">
                <a:solidFill>
                  <a:schemeClr val="bg1"/>
                </a:solidFill>
              </a:rPr>
              <a:t>iPad</a:t>
            </a:r>
            <a:endParaRPr lang="en-US" dirty="0" smtClean="0">
              <a:solidFill>
                <a:schemeClr val="bg1"/>
              </a:solidFill>
            </a:endParaRPr>
          </a:p>
        </p:txBody>
      </p:sp>
    </p:spTree>
    <p:extLst>
      <p:ext uri="{BB962C8B-B14F-4D97-AF65-F5344CB8AC3E}">
        <p14:creationId xmlns:p14="http://schemas.microsoft.com/office/powerpoint/2010/main" val="35930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4000" r="-14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9527" y="73903"/>
            <a:ext cx="9153528" cy="6733754"/>
            <a:chOff x="-9527" y="73903"/>
            <a:chExt cx="9153528" cy="6733754"/>
          </a:xfrm>
        </p:grpSpPr>
        <p:sp>
          <p:nvSpPr>
            <p:cNvPr id="15" name="Rectangle 14"/>
            <p:cNvSpPr/>
            <p:nvPr/>
          </p:nvSpPr>
          <p:spPr>
            <a:xfrm>
              <a:off x="0" y="6400800"/>
              <a:ext cx="9144001" cy="3429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0" y="180975"/>
              <a:ext cx="9144001"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7" name="Straight Connector 16"/>
            <p:cNvCxnSpPr/>
            <p:nvPr/>
          </p:nvCxnSpPr>
          <p:spPr>
            <a:xfrm flipH="1">
              <a:off x="-9525" y="8286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525" y="64008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527" y="67437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527" y="1809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descr="http://2.bp.blogspot.com/-oJqr5hrhjqs/UJErtiO_46I/AAAAAAAAGNY/nE7dNgCrdOo/s1600/NW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5" y="73903"/>
              <a:ext cx="892361" cy="883927"/>
            </a:xfrm>
            <a:prstGeom prst="rect">
              <a:avLst/>
            </a:prstGeom>
            <a:noFill/>
            <a:effectLst>
              <a:outerShdw blurRad="50800" dist="38100" dir="2700000" algn="tl" rotWithShape="0">
                <a:prstClr val="black">
                  <a:alpha val="40000"/>
                </a:prstClr>
              </a:outerShdw>
            </a:effectLst>
          </p:spPr>
        </p:pic>
        <p:sp>
          <p:nvSpPr>
            <p:cNvPr id="22" name="TextBox 21"/>
            <p:cNvSpPr txBox="1"/>
            <p:nvPr/>
          </p:nvSpPr>
          <p:spPr>
            <a:xfrm>
              <a:off x="9525" y="6381750"/>
              <a:ext cx="5496376" cy="369332"/>
            </a:xfrm>
            <a:prstGeom prst="rect">
              <a:avLst/>
            </a:prstGeom>
            <a:noFill/>
          </p:spPr>
          <p:txBody>
            <a:bodyPr wrap="none" rtlCol="0">
              <a:spAutoFit/>
            </a:bodyPr>
            <a:lstStyle/>
            <a:p>
              <a:r>
                <a:rPr lang="en-US" b="1" dirty="0">
                  <a:solidFill>
                    <a:prstClr val="white"/>
                  </a:solidFill>
                  <a:effectLst>
                    <a:outerShdw blurRad="38100" dist="38100" dir="2700000" algn="tl">
                      <a:srgbClr val="000000">
                        <a:alpha val="43137"/>
                      </a:srgbClr>
                    </a:outerShdw>
                  </a:effectLst>
                  <a:latin typeface="Malgun Gothic" panose="020B0503020000020004" pitchFamily="34" charset="-127"/>
                  <a:ea typeface="Malgun Gothic" panose="020B0503020000020004" pitchFamily="34" charset="-127"/>
                </a:rPr>
                <a:t>National Weather Service · Great Falls, Montana</a:t>
              </a:r>
            </a:p>
          </p:txBody>
        </p:sp>
        <p:pic>
          <p:nvPicPr>
            <p:cNvPr id="23" name="Picture 22" descr="http://www.crh.noaa.gov/Image/sgf/weather%20ready%20nation/WRN_emblem.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6342521"/>
              <a:ext cx="1416876" cy="4651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4" name="Headline"/>
          <p:cNvSpPr txBox="1"/>
          <p:nvPr/>
        </p:nvSpPr>
        <p:spPr>
          <a:xfrm>
            <a:off x="989291" y="177225"/>
            <a:ext cx="8154708"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5029200" algn="l"/>
              </a:tabLst>
            </a:pPr>
            <a:r>
              <a:rPr lang="en-US" sz="3200" b="1" dirty="0" smtClean="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rPr>
              <a:t>August 9</a:t>
            </a:r>
            <a:r>
              <a:rPr lang="en-US" sz="3200" b="1" baseline="30000" dirty="0" smtClean="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rPr>
              <a:t>th</a:t>
            </a:r>
            <a:r>
              <a:rPr lang="en-US" sz="3200" b="1" dirty="0" smtClean="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rPr>
              <a:t> 2016 – Flash Flooding Event</a:t>
            </a:r>
            <a:endParaRPr lang="en-US" sz="3200" b="1" dirty="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endParaRPr>
          </a:p>
        </p:txBody>
      </p:sp>
      <p:sp>
        <p:nvSpPr>
          <p:cNvPr id="2" name="AutoShape 2" descr="Image result for FAA"/>
          <p:cNvSpPr>
            <a:spLocks noChangeAspect="1" noChangeArrowheads="1"/>
          </p:cNvSpPr>
          <p:nvPr/>
        </p:nvSpPr>
        <p:spPr bwMode="auto">
          <a:xfrm>
            <a:off x="155575" y="-685800"/>
            <a:ext cx="143827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7" descr="Bozeman Airpo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Rectangle 24"/>
          <p:cNvSpPr/>
          <p:nvPr/>
        </p:nvSpPr>
        <p:spPr>
          <a:xfrm>
            <a:off x="484491" y="1143000"/>
            <a:ext cx="8305115" cy="3970318"/>
          </a:xfrm>
          <a:prstGeom prst="rect">
            <a:avLst/>
          </a:prstGeom>
        </p:spPr>
        <p:txBody>
          <a:bodyPr wrap="square">
            <a:spAutoFit/>
          </a:bodyPr>
          <a:lstStyle/>
          <a:p>
            <a:pPr marL="285750" indent="-285750">
              <a:buFont typeface="Arial" panose="020B0604020202020204" pitchFamily="34" charset="0"/>
              <a:buChar char="•"/>
            </a:pPr>
            <a:r>
              <a:rPr lang="en-US" dirty="0" smtClean="0">
                <a:solidFill>
                  <a:schemeClr val="bg1"/>
                </a:solidFill>
              </a:rPr>
              <a:t>0645  PM – Calls begin coming in from the public, spotters, and NWS employees of significant flooding in town, including cars stranded and road impassable. Media chats in </a:t>
            </a:r>
            <a:r>
              <a:rPr lang="en-US" dirty="0" err="1" smtClean="0">
                <a:solidFill>
                  <a:schemeClr val="bg1"/>
                </a:solidFill>
              </a:rPr>
              <a:t>NWSChat</a:t>
            </a:r>
            <a:r>
              <a:rPr lang="en-US" dirty="0" smtClean="0">
                <a:solidFill>
                  <a:schemeClr val="bg1"/>
                </a:solidFill>
              </a:rPr>
              <a:t> of similar reports. </a:t>
            </a:r>
          </a:p>
          <a:p>
            <a:pPr marL="285750" indent="-285750">
              <a:buFont typeface="Arial" panose="020B0604020202020204" pitchFamily="34" charset="0"/>
              <a:buChar char="•"/>
            </a:pPr>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0650 PM – After a brief discussion, Lead and Forecaster 2 decide to go with a Flash Flood Warning for Great Falls, in effect through 8:45pm. Forecaster 1 continues to keep up with warnings.</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0700 PM – Balloon finally launched. NCEP was kept informed, and approved the late launch.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0715 PM – Operations begin to settle down. </a:t>
            </a:r>
            <a:endParaRPr lang="en-US" dirty="0" smtClean="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smtClean="0">
              <a:solidFill>
                <a:schemeClr val="bg1"/>
              </a:solidFill>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747080"/>
            <a:ext cx="3460861" cy="2485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25255" y="5940181"/>
            <a:ext cx="957698" cy="276999"/>
          </a:xfrm>
          <a:prstGeom prst="rect">
            <a:avLst/>
          </a:prstGeom>
          <a:noFill/>
        </p:spPr>
        <p:txBody>
          <a:bodyPr wrap="none" rtlCol="0">
            <a:spAutoFit/>
          </a:bodyPr>
          <a:lstStyle/>
          <a:p>
            <a:r>
              <a:rPr lang="en-US" sz="1200" dirty="0" smtClean="0">
                <a:solidFill>
                  <a:schemeClr val="bg1"/>
                </a:solidFill>
              </a:rPr>
              <a:t>Echo Chavez</a:t>
            </a:r>
            <a:endParaRPr lang="en-US" sz="1200" dirty="0">
              <a:solidFill>
                <a:schemeClr val="bg1"/>
              </a:solidFill>
            </a:endParaRPr>
          </a:p>
        </p:txBody>
      </p:sp>
    </p:spTree>
    <p:extLst>
      <p:ext uri="{BB962C8B-B14F-4D97-AF65-F5344CB8AC3E}">
        <p14:creationId xmlns:p14="http://schemas.microsoft.com/office/powerpoint/2010/main" val="125241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4000" r="-14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9527" y="73903"/>
            <a:ext cx="9153528" cy="6733754"/>
            <a:chOff x="-9527" y="73903"/>
            <a:chExt cx="9153528" cy="6733754"/>
          </a:xfrm>
        </p:grpSpPr>
        <p:sp>
          <p:nvSpPr>
            <p:cNvPr id="15" name="Rectangle 14"/>
            <p:cNvSpPr/>
            <p:nvPr/>
          </p:nvSpPr>
          <p:spPr>
            <a:xfrm>
              <a:off x="0" y="6400800"/>
              <a:ext cx="9144001" cy="3429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0" y="180975"/>
              <a:ext cx="9144001"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7" name="Straight Connector 16"/>
            <p:cNvCxnSpPr/>
            <p:nvPr/>
          </p:nvCxnSpPr>
          <p:spPr>
            <a:xfrm flipH="1">
              <a:off x="-9525" y="8286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525" y="64008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527" y="67437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527" y="1809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descr="http://2.bp.blogspot.com/-oJqr5hrhjqs/UJErtiO_46I/AAAAAAAAGNY/nE7dNgCrdOo/s1600/NW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5" y="73903"/>
              <a:ext cx="892361" cy="883927"/>
            </a:xfrm>
            <a:prstGeom prst="rect">
              <a:avLst/>
            </a:prstGeom>
            <a:noFill/>
            <a:effectLst>
              <a:outerShdw blurRad="50800" dist="38100" dir="2700000" algn="tl" rotWithShape="0">
                <a:prstClr val="black">
                  <a:alpha val="40000"/>
                </a:prstClr>
              </a:outerShdw>
            </a:effectLst>
          </p:spPr>
        </p:pic>
        <p:sp>
          <p:nvSpPr>
            <p:cNvPr id="22" name="TextBox 21"/>
            <p:cNvSpPr txBox="1"/>
            <p:nvPr/>
          </p:nvSpPr>
          <p:spPr>
            <a:xfrm>
              <a:off x="9525" y="6381750"/>
              <a:ext cx="5496376" cy="369332"/>
            </a:xfrm>
            <a:prstGeom prst="rect">
              <a:avLst/>
            </a:prstGeom>
            <a:noFill/>
          </p:spPr>
          <p:txBody>
            <a:bodyPr wrap="none" rtlCol="0">
              <a:spAutoFit/>
            </a:bodyPr>
            <a:lstStyle/>
            <a:p>
              <a:r>
                <a:rPr lang="en-US" b="1" dirty="0">
                  <a:solidFill>
                    <a:prstClr val="white"/>
                  </a:solidFill>
                  <a:effectLst>
                    <a:outerShdw blurRad="38100" dist="38100" dir="2700000" algn="tl">
                      <a:srgbClr val="000000">
                        <a:alpha val="43137"/>
                      </a:srgbClr>
                    </a:outerShdw>
                  </a:effectLst>
                  <a:latin typeface="Malgun Gothic" panose="020B0503020000020004" pitchFamily="34" charset="-127"/>
                  <a:ea typeface="Malgun Gothic" panose="020B0503020000020004" pitchFamily="34" charset="-127"/>
                </a:rPr>
                <a:t>National Weather Service · Great Falls, Montana</a:t>
              </a:r>
            </a:p>
          </p:txBody>
        </p:sp>
        <p:pic>
          <p:nvPicPr>
            <p:cNvPr id="23" name="Picture 22" descr="http://www.crh.noaa.gov/Image/sgf/weather%20ready%20nation/WRN_emblem.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6342521"/>
              <a:ext cx="1416876" cy="4651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4" name="Headline"/>
          <p:cNvSpPr txBox="1"/>
          <p:nvPr/>
        </p:nvSpPr>
        <p:spPr>
          <a:xfrm>
            <a:off x="989291" y="177225"/>
            <a:ext cx="8154708"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5029200" algn="l"/>
              </a:tabLst>
            </a:pPr>
            <a:r>
              <a:rPr lang="en-US" sz="3200" b="1" dirty="0" smtClean="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rPr>
              <a:t>August 9</a:t>
            </a:r>
            <a:r>
              <a:rPr lang="en-US" sz="3200" b="1" baseline="30000" dirty="0" smtClean="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rPr>
              <a:t>th</a:t>
            </a:r>
            <a:r>
              <a:rPr lang="en-US" sz="3200" b="1" dirty="0" smtClean="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rPr>
              <a:t> 2016 – Flash Flooding Event</a:t>
            </a:r>
            <a:endParaRPr lang="en-US" sz="3200" b="1" dirty="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endParaRPr>
          </a:p>
        </p:txBody>
      </p:sp>
      <p:sp>
        <p:nvSpPr>
          <p:cNvPr id="2" name="AutoShape 2" descr="Image result for FAA"/>
          <p:cNvSpPr>
            <a:spLocks noChangeAspect="1" noChangeArrowheads="1"/>
          </p:cNvSpPr>
          <p:nvPr/>
        </p:nvSpPr>
        <p:spPr bwMode="auto">
          <a:xfrm>
            <a:off x="155575" y="-685800"/>
            <a:ext cx="143827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7" descr="Bozeman Airpo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Rectangle 24"/>
          <p:cNvSpPr/>
          <p:nvPr/>
        </p:nvSpPr>
        <p:spPr>
          <a:xfrm>
            <a:off x="484491" y="1143000"/>
            <a:ext cx="8305115" cy="1200329"/>
          </a:xfrm>
          <a:prstGeom prst="rect">
            <a:avLst/>
          </a:prstGeom>
        </p:spPr>
        <p:txBody>
          <a:bodyPr wrap="square">
            <a:spAutoFit/>
          </a:bodyPr>
          <a:lstStyle/>
          <a:p>
            <a:pPr marL="285750" indent="-285750">
              <a:buFont typeface="Arial" panose="020B0604020202020204" pitchFamily="34" charset="0"/>
              <a:buChar char="•"/>
            </a:pPr>
            <a:r>
              <a:rPr lang="en-US" dirty="0" smtClean="0">
                <a:solidFill>
                  <a:schemeClr val="bg1"/>
                </a:solidFill>
              </a:rPr>
              <a:t>Lesson Learned: </a:t>
            </a:r>
            <a:r>
              <a:rPr lang="en-US" dirty="0" smtClean="0">
                <a:solidFill>
                  <a:srgbClr val="FFC000"/>
                </a:solidFill>
              </a:rPr>
              <a:t>Limited </a:t>
            </a:r>
            <a:r>
              <a:rPr lang="en-US" dirty="0">
                <a:solidFill>
                  <a:srgbClr val="FFC000"/>
                </a:solidFill>
              </a:rPr>
              <a:t>in response when ATC tells you to hold</a:t>
            </a:r>
            <a:r>
              <a:rPr lang="en-US" dirty="0" smtClean="0">
                <a:solidFill>
                  <a:srgbClr val="FFC000"/>
                </a:solidFill>
              </a:rPr>
              <a:t>. Instead we focused efforts on building up the partnership with the FAA tower, </a:t>
            </a:r>
            <a:r>
              <a:rPr lang="en-US" dirty="0">
                <a:solidFill>
                  <a:srgbClr val="FFC000"/>
                </a:solidFill>
              </a:rPr>
              <a:t>and do </a:t>
            </a:r>
            <a:r>
              <a:rPr lang="en-US" dirty="0" smtClean="0">
                <a:solidFill>
                  <a:srgbClr val="FFC000"/>
                </a:solidFill>
              </a:rPr>
              <a:t>an in person </a:t>
            </a:r>
            <a:r>
              <a:rPr lang="en-US" dirty="0">
                <a:solidFill>
                  <a:srgbClr val="FFC000"/>
                </a:solidFill>
              </a:rPr>
              <a:t>partner meeting to further explain how we can help each other out. </a:t>
            </a:r>
            <a:endParaRPr lang="en-US" dirty="0" smtClean="0">
              <a:solidFill>
                <a:schemeClr val="bg1"/>
              </a:solidFill>
            </a:endParaRPr>
          </a:p>
          <a:p>
            <a:endParaRPr lang="en-US" dirty="0" smtClean="0"/>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9237" y="2514600"/>
            <a:ext cx="2041525" cy="2050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Image result for nws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774" y="25908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descr="Greeting, Hands, Handshake, Shak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199" y="2665673"/>
            <a:ext cx="4219576" cy="2180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7615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4000" r="-14000"/>
          </a:stretch>
        </a:blipFill>
        <a:effectLst/>
      </p:bgPr>
    </p:bg>
    <p:spTree>
      <p:nvGrpSpPr>
        <p:cNvPr id="1" name=""/>
        <p:cNvGrpSpPr/>
        <p:nvPr/>
      </p:nvGrpSpPr>
      <p:grpSpPr>
        <a:xfrm>
          <a:off x="0" y="0"/>
          <a:ext cx="0" cy="0"/>
          <a:chOff x="0" y="0"/>
          <a:chExt cx="0" cy="0"/>
        </a:xfrm>
      </p:grpSpPr>
      <p:sp>
        <p:nvSpPr>
          <p:cNvPr id="26" name="Subtitle 4"/>
          <p:cNvSpPr txBox="1">
            <a:spLocks/>
          </p:cNvSpPr>
          <p:nvPr/>
        </p:nvSpPr>
        <p:spPr bwMode="auto">
          <a:xfrm>
            <a:off x="5257800" y="990600"/>
            <a:ext cx="3724273" cy="2590800"/>
          </a:xfrm>
          <a:prstGeom prst="rect">
            <a:avLst/>
          </a:prstGeom>
          <a:noFill/>
          <a:ln>
            <a:noFill/>
          </a:ln>
          <a:effectLst>
            <a:outerShdw dist="35875" dir="2703727"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5000"/>
              <a:buNone/>
              <a:defRPr sz="3200" b="1">
                <a:solidFill>
                  <a:schemeClr val="bg1"/>
                </a:solidFill>
                <a:latin typeface="+mn-lt"/>
                <a:ea typeface="+mn-ea"/>
                <a:cs typeface="+mn-cs"/>
              </a:defRPr>
            </a:lvl1pPr>
            <a:lvl2pPr marL="457200" indent="0" algn="ctr" rtl="0" eaLnBrk="0" fontAlgn="base" hangingPunct="0">
              <a:spcBef>
                <a:spcPct val="20000"/>
              </a:spcBef>
              <a:spcAft>
                <a:spcPct val="0"/>
              </a:spcAft>
              <a:buSzPct val="85000"/>
              <a:buNone/>
              <a:defRPr sz="2800" b="1" i="1">
                <a:solidFill>
                  <a:srgbClr val="F5F888"/>
                </a:solidFill>
                <a:latin typeface="+mn-lt"/>
              </a:defRPr>
            </a:lvl2pPr>
            <a:lvl3pPr marL="914400" indent="0" algn="ctr" rtl="0" eaLnBrk="0" fontAlgn="base" hangingPunct="0">
              <a:spcBef>
                <a:spcPct val="20000"/>
              </a:spcBef>
              <a:spcAft>
                <a:spcPct val="0"/>
              </a:spcAft>
              <a:buSzPct val="85000"/>
              <a:buNone/>
              <a:defRPr sz="2400" b="1">
                <a:solidFill>
                  <a:schemeClr val="bg1"/>
                </a:solidFill>
                <a:latin typeface="+mn-lt"/>
              </a:defRPr>
            </a:lvl3pPr>
            <a:lvl4pPr marL="1371600" indent="0" algn="ctr" rtl="0" eaLnBrk="0" fontAlgn="base" hangingPunct="0">
              <a:spcBef>
                <a:spcPct val="20000"/>
              </a:spcBef>
              <a:spcAft>
                <a:spcPct val="0"/>
              </a:spcAft>
              <a:buSzPct val="85000"/>
              <a:buNone/>
              <a:defRPr sz="2000" b="1" i="1">
                <a:solidFill>
                  <a:srgbClr val="F5F888"/>
                </a:solidFill>
                <a:latin typeface="+mn-lt"/>
              </a:defRPr>
            </a:lvl4pPr>
            <a:lvl5pPr marL="1828800" indent="0" algn="ctr" rtl="0" eaLnBrk="0" fontAlgn="base" hangingPunct="0">
              <a:spcBef>
                <a:spcPct val="20000"/>
              </a:spcBef>
              <a:spcAft>
                <a:spcPct val="0"/>
              </a:spcAft>
              <a:buSzPct val="85000"/>
              <a:buNone/>
              <a:defRPr sz="2000" b="1">
                <a:solidFill>
                  <a:schemeClr val="bg1"/>
                </a:solidFill>
                <a:latin typeface="+mn-lt"/>
              </a:defRPr>
            </a:lvl5pPr>
            <a:lvl6pPr marL="2286000" indent="0" algn="ctr" rtl="0" fontAlgn="base">
              <a:spcBef>
                <a:spcPct val="20000"/>
              </a:spcBef>
              <a:spcAft>
                <a:spcPct val="0"/>
              </a:spcAft>
              <a:buSzPct val="85000"/>
              <a:buNone/>
              <a:defRPr sz="2000" b="1">
                <a:solidFill>
                  <a:schemeClr val="bg1"/>
                </a:solidFill>
                <a:latin typeface="+mn-lt"/>
              </a:defRPr>
            </a:lvl6pPr>
            <a:lvl7pPr marL="2743200" indent="0" algn="ctr" rtl="0" fontAlgn="base">
              <a:spcBef>
                <a:spcPct val="20000"/>
              </a:spcBef>
              <a:spcAft>
                <a:spcPct val="0"/>
              </a:spcAft>
              <a:buSzPct val="85000"/>
              <a:buNone/>
              <a:defRPr sz="2000" b="1">
                <a:solidFill>
                  <a:schemeClr val="bg1"/>
                </a:solidFill>
                <a:latin typeface="+mn-lt"/>
              </a:defRPr>
            </a:lvl7pPr>
            <a:lvl8pPr marL="3200400" indent="0" algn="ctr" rtl="0" fontAlgn="base">
              <a:spcBef>
                <a:spcPct val="20000"/>
              </a:spcBef>
              <a:spcAft>
                <a:spcPct val="0"/>
              </a:spcAft>
              <a:buSzPct val="85000"/>
              <a:buNone/>
              <a:defRPr sz="2000" b="1">
                <a:solidFill>
                  <a:schemeClr val="bg1"/>
                </a:solidFill>
                <a:latin typeface="+mn-lt"/>
              </a:defRPr>
            </a:lvl8pPr>
            <a:lvl9pPr marL="3657600" indent="0" algn="ctr" rtl="0" fontAlgn="base">
              <a:spcBef>
                <a:spcPct val="20000"/>
              </a:spcBef>
              <a:spcAft>
                <a:spcPct val="0"/>
              </a:spcAft>
              <a:buSzPct val="85000"/>
              <a:buNone/>
              <a:defRPr sz="2000" b="1">
                <a:solidFill>
                  <a:schemeClr val="bg1"/>
                </a:solidFill>
                <a:latin typeface="+mn-lt"/>
              </a:defRPr>
            </a:lvl9pPr>
          </a:lstStyle>
          <a:p>
            <a:pPr marL="457200" indent="-457200" algn="l">
              <a:buFont typeface="Arial" panose="020B0604020202020204" pitchFamily="34" charset="0"/>
              <a:buChar char="•"/>
            </a:pPr>
            <a:r>
              <a:rPr kumimoji="0" lang="en-US" sz="2400" b="1" i="0" u="none" strike="noStrike" kern="0" cap="none" spc="0" normalizeH="0" baseline="0" noProof="0" dirty="0" smtClean="0">
                <a:ln>
                  <a:noFill/>
                </a:ln>
                <a:solidFill>
                  <a:srgbClr val="FFFFFF"/>
                </a:solidFill>
                <a:effectLst/>
                <a:uLnTx/>
                <a:uFillTx/>
                <a:latin typeface="Arial"/>
              </a:rPr>
              <a:t>Met with</a:t>
            </a:r>
            <a:r>
              <a:rPr kumimoji="0" lang="en-US" sz="2400" b="1" i="0" u="none" strike="noStrike" kern="0" cap="none" spc="0" normalizeH="0" noProof="0" dirty="0" smtClean="0">
                <a:ln>
                  <a:noFill/>
                </a:ln>
                <a:solidFill>
                  <a:srgbClr val="FFFFFF"/>
                </a:solidFill>
                <a:effectLst/>
                <a:uLnTx/>
                <a:uFillTx/>
                <a:latin typeface="Arial"/>
              </a:rPr>
              <a:t> Great Falls ATC Tower Management</a:t>
            </a:r>
          </a:p>
          <a:p>
            <a:pPr algn="l"/>
            <a:endParaRPr kumimoji="0" lang="en-US" sz="2400" b="1" i="0" u="none" strike="noStrike" kern="0" cap="none" spc="0" normalizeH="0" noProof="0" dirty="0" smtClean="0">
              <a:ln>
                <a:noFill/>
              </a:ln>
              <a:solidFill>
                <a:srgbClr val="FFFFFF"/>
              </a:solidFill>
              <a:effectLst/>
              <a:uLnTx/>
              <a:uFillTx/>
              <a:latin typeface="Arial"/>
            </a:endParaRPr>
          </a:p>
          <a:p>
            <a:pPr marL="457200" indent="-457200" algn="l">
              <a:buFont typeface="Arial" panose="020B0604020202020204" pitchFamily="34" charset="0"/>
              <a:buChar char="•"/>
            </a:pPr>
            <a:r>
              <a:rPr lang="en-US" sz="2400" kern="0" baseline="0" dirty="0" smtClean="0">
                <a:solidFill>
                  <a:srgbClr val="FFFFFF"/>
                </a:solidFill>
                <a:latin typeface="Arial"/>
              </a:rPr>
              <a:t>Had</a:t>
            </a:r>
            <a:r>
              <a:rPr lang="en-US" sz="2400" kern="0" dirty="0" smtClean="0">
                <a:solidFill>
                  <a:srgbClr val="FFFFFF"/>
                </a:solidFill>
                <a:latin typeface="Arial"/>
              </a:rPr>
              <a:t> great discussion on NWS Products, services, and partnership</a:t>
            </a:r>
          </a:p>
          <a:p>
            <a:pPr algn="l"/>
            <a:endParaRPr lang="en-US" sz="2400" kern="0" dirty="0" smtClean="0">
              <a:solidFill>
                <a:srgbClr val="FFFFFF"/>
              </a:solidFill>
              <a:latin typeface="Arial"/>
            </a:endParaRPr>
          </a:p>
          <a:p>
            <a:pPr marL="457200" indent="-457200" algn="l">
              <a:buFont typeface="Arial" panose="020B0604020202020204" pitchFamily="34" charset="0"/>
              <a:buChar char="•"/>
            </a:pPr>
            <a:r>
              <a:rPr kumimoji="0" lang="en-US" sz="2400" b="1" i="0" u="none" strike="noStrike" kern="0" cap="none" spc="0" normalizeH="0" baseline="0" noProof="0" dirty="0" smtClean="0">
                <a:ln>
                  <a:noFill/>
                </a:ln>
                <a:solidFill>
                  <a:srgbClr val="FFFFFF"/>
                </a:solidFill>
                <a:effectLst/>
                <a:uLnTx/>
                <a:uFillTx/>
                <a:latin typeface="Arial"/>
              </a:rPr>
              <a:t>FAA gave us a tour of facilities, operations, and tower</a:t>
            </a:r>
          </a:p>
          <a:p>
            <a:pPr marR="0" lvl="0" algn="ctr" defTabSz="914400" rtl="0" eaLnBrk="0" fontAlgn="base" latinLnBrk="0" hangingPunct="0">
              <a:lnSpc>
                <a:spcPct val="100000"/>
              </a:lnSpc>
              <a:spcBef>
                <a:spcPct val="20000"/>
              </a:spcBef>
              <a:spcAft>
                <a:spcPct val="0"/>
              </a:spcAft>
              <a:buClrTx/>
              <a:buSzPct val="85000"/>
              <a:tabLst/>
              <a:defRPr/>
            </a:pPr>
            <a:endParaRPr kumimoji="0" lang="en-US" sz="3200" b="1" i="0" u="none" strike="noStrike" kern="0" cap="none" spc="0" normalizeH="0" baseline="0" noProof="0" dirty="0" smtClean="0">
              <a:ln>
                <a:noFill/>
              </a:ln>
              <a:solidFill>
                <a:srgbClr val="FFFFFF"/>
              </a:solidFill>
              <a:effectLst/>
              <a:uLnTx/>
              <a:uFillTx/>
              <a:latin typeface="Arial"/>
              <a:ea typeface="+mn-ea"/>
              <a:cs typeface="+mn-cs"/>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3850" y="2405062"/>
            <a:ext cx="2036763"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9527" y="73903"/>
            <a:ext cx="9153528" cy="6733754"/>
            <a:chOff x="-9527" y="73903"/>
            <a:chExt cx="9153528" cy="6733754"/>
          </a:xfrm>
        </p:grpSpPr>
        <p:sp>
          <p:nvSpPr>
            <p:cNvPr id="15" name="Rectangle 14"/>
            <p:cNvSpPr/>
            <p:nvPr/>
          </p:nvSpPr>
          <p:spPr>
            <a:xfrm>
              <a:off x="0" y="6400800"/>
              <a:ext cx="9144001" cy="3429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0" y="180975"/>
              <a:ext cx="9144001" cy="6477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7" name="Straight Connector 16"/>
            <p:cNvCxnSpPr/>
            <p:nvPr/>
          </p:nvCxnSpPr>
          <p:spPr>
            <a:xfrm flipH="1">
              <a:off x="-9525" y="8286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525" y="64008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527" y="6743700"/>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527" y="180975"/>
              <a:ext cx="91535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descr="http://2.bp.blogspot.com/-oJqr5hrhjqs/UJErtiO_46I/AAAAAAAAGNY/nE7dNgCrdOo/s1600/NWS_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25" y="73903"/>
              <a:ext cx="892361" cy="883927"/>
            </a:xfrm>
            <a:prstGeom prst="rect">
              <a:avLst/>
            </a:prstGeom>
            <a:noFill/>
            <a:effectLst>
              <a:outerShdw blurRad="50800" dist="38100" dir="2700000" algn="tl" rotWithShape="0">
                <a:prstClr val="black">
                  <a:alpha val="40000"/>
                </a:prstClr>
              </a:outerShdw>
            </a:effectLst>
          </p:spPr>
        </p:pic>
        <p:sp>
          <p:nvSpPr>
            <p:cNvPr id="22" name="TextBox 21"/>
            <p:cNvSpPr txBox="1"/>
            <p:nvPr/>
          </p:nvSpPr>
          <p:spPr>
            <a:xfrm>
              <a:off x="9525" y="6381750"/>
              <a:ext cx="5496376" cy="369332"/>
            </a:xfrm>
            <a:prstGeom prst="rect">
              <a:avLst/>
            </a:prstGeom>
            <a:noFill/>
          </p:spPr>
          <p:txBody>
            <a:bodyPr wrap="none" rtlCol="0">
              <a:spAutoFit/>
            </a:bodyPr>
            <a:lstStyle/>
            <a:p>
              <a:r>
                <a:rPr lang="en-US" b="1" dirty="0">
                  <a:solidFill>
                    <a:prstClr val="white"/>
                  </a:solidFill>
                  <a:effectLst>
                    <a:outerShdw blurRad="38100" dist="38100" dir="2700000" algn="tl">
                      <a:srgbClr val="000000">
                        <a:alpha val="43137"/>
                      </a:srgbClr>
                    </a:outerShdw>
                  </a:effectLst>
                  <a:latin typeface="Malgun Gothic" panose="020B0503020000020004" pitchFamily="34" charset="-127"/>
                  <a:ea typeface="Malgun Gothic" panose="020B0503020000020004" pitchFamily="34" charset="-127"/>
                </a:rPr>
                <a:t>National Weather Service · Great Falls, Montana</a:t>
              </a:r>
            </a:p>
          </p:txBody>
        </p:sp>
        <p:pic>
          <p:nvPicPr>
            <p:cNvPr id="23" name="Picture 22" descr="http://www.crh.noaa.gov/Image/sgf/weather%20ready%20nation/WRN_emblem.p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00" y="6342521"/>
              <a:ext cx="1416876" cy="4651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4" name="Headline"/>
          <p:cNvSpPr txBox="1"/>
          <p:nvPr/>
        </p:nvSpPr>
        <p:spPr>
          <a:xfrm>
            <a:off x="989291" y="177225"/>
            <a:ext cx="8154708"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5029200" algn="l"/>
              </a:tabLst>
            </a:pPr>
            <a:r>
              <a:rPr lang="en-US" sz="3200" b="1" dirty="0" smtClean="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rPr>
              <a:t>Relationship Building</a:t>
            </a:r>
            <a:endParaRPr lang="en-US" sz="3200" b="1" dirty="0">
              <a:solidFill>
                <a:srgbClr val="FFFF00"/>
              </a:solidFill>
              <a:effectLst>
                <a:outerShdw blurRad="38100" dist="38100" dir="2700000" algn="tl">
                  <a:srgbClr val="000000">
                    <a:alpha val="43137"/>
                  </a:srgbClr>
                </a:outerShdw>
              </a:effectLst>
              <a:latin typeface="Khmer UI" panose="020B0502040204020203" pitchFamily="34" charset="0"/>
              <a:cs typeface="Khmer UI" panose="020B0502040204020203" pitchFamily="34" charset="0"/>
            </a:endParaRPr>
          </a:p>
        </p:txBody>
      </p:sp>
      <p:sp>
        <p:nvSpPr>
          <p:cNvPr id="2" name="AutoShape 2" descr="Image result for FAA"/>
          <p:cNvSpPr>
            <a:spLocks noChangeAspect="1" noChangeArrowheads="1"/>
          </p:cNvSpPr>
          <p:nvPr/>
        </p:nvSpPr>
        <p:spPr bwMode="auto">
          <a:xfrm>
            <a:off x="155575" y="-685800"/>
            <a:ext cx="143827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7" descr="Bozeman Airpo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No Cellphones, Cellphone Not Allowed, Signage, Mobil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619" y="1066800"/>
            <a:ext cx="4724399"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7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RONTNAME" val="Surface Cold"/>
  <p:tag name="DATE" val="6/26/2009 2:33:12 PM"/>
  <p:tag name="WIDTH" val="124.4829"/>
  <p:tag name="HEIGHT" val="296.9232"/>
  <p:tag name="LEFT" val="271.5949"/>
  <p:tag name="TOP" val="73.67433"/>
  <p:tag name="CNT" val="158"/>
  <p:tag name=" 1" val="383.6267"/>
  <p:tag name=" 2" val="383.6267"/>
  <p:tag name=" 3" val="383.7877"/>
  <p:tag name=" 4" val="383.2153"/>
  <p:tag name=" 5" val="384.8704"/>
  <p:tag name=" 6" val="385.0125"/>
  <p:tag name=" 7" val="385.2849"/>
  <p:tag name=" 8" val="385.4922"/>
  <p:tag name=" 9" val="385.2849"/>
  <p:tag name=" 10" val="385.1975"/>
  <p:tag name=" 11" val="384.8704"/>
  <p:tag name=" 12" val="384.6124"/>
  <p:tag name=" 13" val="384.7893"/>
  <p:tag name=" 14" val="383.0048"/>
  <p:tag name=" 15" val="382.7975"/>
  <p:tag name=" 16" val="382.5767"/>
  <p:tag name=" 17" val="382.3831"/>
  <p:tag name=" 18" val="382.1622"/>
  <p:tag name=" 19" val="382.1113"/>
  <p:tag name=" 20" val="381.761"/>
  <p:tag name=" 21" val="379.9881"/>
  <p:tag name=" 22" val="380.8207"/>
  <p:tag name=" 23" val="379.2737"/>
  <p:tag name=" 24" val="377.8892"/>
  <p:tag name=" 25" val="379.2494"/>
  <p:tag name=" 26" val="376.7863"/>
  <p:tag name=" 27" val="375.9073"/>
  <p:tag name=" 28" val="376.4987"/>
  <p:tag name=" 29" val="374.9208"/>
  <p:tag name=" 30" val="374.5931"/>
  <p:tag name=" 31" val="373.5585"/>
  <p:tag name=" 32" val="373.0552"/>
  <p:tag name=" 33" val="372.5132"/>
  <p:tag name=" 34" val="372.265"/>
  <p:tag name=" 35" val="371.8116"/>
  <p:tag name=" 36" val="371.4351"/>
  <p:tag name=" 37" val="370.8934"/>
  <p:tag name=" 38" val="370.568"/>
  <p:tag name=" 39" val="370.2679"/>
  <p:tag name=" 40" val="370.3283"/>
  <p:tag name=" 41" val="369.946"/>
  <p:tag name=" 42" val="369.4825"/>
  <p:tag name=" 43" val="368.7023"/>
  <p:tag name=" 44" val="368.0805"/>
  <p:tag name=" 45" val="366.986"/>
  <p:tag name=" 46" val="367.8223"/>
  <p:tag name=" 47" val="364.9713"/>
  <p:tag name=" 48" val="362.3835"/>
  <p:tag name=" 49" val="364.7638"/>
  <p:tag name=" 50" val="363.1057"/>
  <p:tag name=" 51" val="362.2399"/>
  <p:tag name=" 52" val="361.3719"/>
  <p:tag name=" 53" val="359.9965"/>
  <p:tag name=" 54" val="357.1654"/>
  <p:tag name=" 55" val="360.2542"/>
  <p:tag name=" 56" val="357.5091"/>
  <p:tag name=" 57" val="357.2508"/>
  <p:tag name=" 58" val="357.1804"/>
  <p:tag name=" 59" val="356.8873"/>
  <p:tag name=" 60" val="356.5531"/>
  <p:tag name=" 61" val="355.9471"/>
  <p:tag name=" 62" val="355.6436"/>
  <p:tag name=" 63" val="354.094"/>
  <p:tag name=" 64" val="355.1667"/>
  <p:tag name=" 65" val="353.1561"/>
  <p:tag name=" 66" val="352.5932"/>
  <p:tag name=" 67" val="351.9126"/>
  <p:tag name=" 68" val="351.2907"/>
  <p:tag name=" 69" val="349.7481"/>
  <p:tag name=" 70" val="352.116"/>
  <p:tag name=" 71" val="348.1815"/>
  <p:tag name=" 72" val="347.5622"/>
  <p:tag name=" 73" val="347.437"/>
  <p:tag name=" 74" val="346.9377"/>
  <p:tag name=" 75" val="345.6618"/>
  <p:tag name=" 76" val="345.9928"/>
  <p:tag name=" 77" val="344.4503"/>
  <p:tag name=" 78" val="340.9867"/>
  <p:tag name=" 79" val="345.7733"/>
  <p:tag name=" 80" val="341.3412"/>
  <p:tag name=" 81" val="340.2386"/>
  <p:tag name=" 82" val="341.3795"/>
  <p:tag name=" 83" val="338.232"/>
  <p:tag name=" 84" val="332.1593"/>
  <p:tag name=" 85" val="338.6946"/>
  <p:tag name=" 86" val="333.879"/>
  <p:tag name=" 87" val="333.6718"/>
  <p:tag name=" 88" val="333.6864"/>
  <p:tag name=" 89" val="333.2571"/>
  <p:tag name=" 90" val="332.8363"/>
  <p:tag name=" 91" val="331.9939"/>
  <p:tag name=" 92" val="331.3917"/>
  <p:tag name=" 93" val="330.9572"/>
  <p:tag name=" 94" val="330.5491"/>
  <p:tag name=" 95" val="330.1479"/>
  <p:tag name=" 96" val="329.098"/>
  <p:tag name=" 97" val="327.9131"/>
  <p:tag name=" 98" val="327.0387"/>
  <p:tag name=" 99" val="326.6242"/>
  <p:tag name=" 100" val="326.2864"/>
  <p:tag name=" 101" val="325.795"/>
  <p:tag name=" 102" val="325.2457"/>
  <p:tag name=" 103" val="324.5514"/>
  <p:tag name=" 104" val="323.9295"/>
  <p:tag name=" 105" val="323.7222"/>
  <p:tag name=" 106" val="323.7171"/>
  <p:tag name=" 107" val="323.3076"/>
  <p:tag name=" 108" val="322.8407"/>
  <p:tag name=" 109" val="322.0161"/>
  <p:tag name=" 110" val="321.442"/>
  <p:tag name=" 111" val="320.7664"/>
  <p:tag name=" 112" val="320.1042"/>
  <p:tag name=" 113" val="319.5764"/>
  <p:tag name=" 114" val="317.4848"/>
  <p:tag name=" 115" val="317.6886"/>
  <p:tag name=" 116" val="315.8455"/>
  <p:tag name=" 117" val="314.2627"/>
  <p:tag name=" 118" val="313.9045"/>
  <p:tag name=" 119" val="311.4926"/>
  <p:tag name=" 120" val="309.5934"/>
  <p:tag name=" 121" val="310.9043"/>
  <p:tag name=" 122" val="307.1396"/>
  <p:tag name=" 123" val="303.502"/>
  <p:tag name=" 124" val="305.2498"/>
  <p:tag name=" 125" val="302.1649"/>
  <p:tag name=" 126" val="301.2473"/>
  <p:tag name=" 127" val="300.4918"/>
  <p:tag name=" 128" val="299.0557"/>
  <p:tag name=" 129" val="298.5103"/>
  <p:tag name=" 130" val="297.812"/>
  <p:tag name=" 131" val="297.1902"/>
  <p:tag name=" 132" val="296.5683"/>
  <p:tag name=" 133" val="296.0562"/>
  <p:tag name=" 134" val="295.3245"/>
  <p:tag name=" 135" val="294.7793"/>
  <p:tag name=" 136" val="293.9566"/>
  <p:tag name=" 137" val="293.459"/>
  <p:tag name=" 138" val="288.3896"/>
  <p:tag name=" 139" val="293.3037"/>
  <p:tag name=" 140" val="289.1062"/>
  <p:tag name=" 141" val="288.277"/>
  <p:tag name=" 142" val="287.5186"/>
  <p:tag name=" 143" val="286.6187"/>
  <p:tag name=" 144" val="286.0496"/>
  <p:tag name=" 145" val="285.2985"/>
  <p:tag name=" 146" val="284.7533"/>
  <p:tag name=" 147" val="280.3073"/>
  <p:tag name=" 148" val="285.6611"/>
  <p:tag name=" 149" val="280.4003"/>
  <p:tag name=" 150" val="279.2435"/>
  <p:tag name=" 151" val="278.86"/>
  <p:tag name=" 152" val="277.2911"/>
  <p:tag name=" 153" val="276.7048"/>
  <p:tag name=" 154" val="276.0705"/>
  <p:tag name=" 155" val="275.4256"/>
  <p:tag name=" 156" val="271.4396"/>
  <p:tag name=" 157" val="271.2231"/>
  <p:tag name=" 158" val="267.9633"/>
  <p:tag name=" 159" val="73.67433"/>
  <p:tag name=" 160" val="73.67433"/>
  <p:tag name=" 161" val="80.4978"/>
  <p:tag name=" 162" val="95.24441"/>
  <p:tag name=" 163" val="104.8046"/>
  <p:tag name=" 164" val="105.626"/>
  <p:tag name=" 165" val="106.4011"/>
  <p:tag name=" 166" val="107.1993"/>
  <p:tag name=" 167" val="119.1724"/>
  <p:tag name=" 168" val="131.1499"/>
  <p:tag name=" 169" val="143.1188"/>
  <p:tag name=" 170" val="152.5535"/>
  <p:tag name=" 171" val="150.6142"/>
  <p:tag name=" 172" val="157.4865"/>
  <p:tag name=" 173" val="159.3491"/>
  <p:tag name=" 174" val="161.2091"/>
  <p:tag name=" 175" val="163.0741"/>
  <p:tag name=" 176" val="165.2004"/>
  <p:tag name=" 177" val="167.3622"/>
  <p:tag name=" 178" val="169.4598"/>
  <p:tag name=" 179" val="180.0797"/>
  <p:tag name=" 180" val="167.728"/>
  <p:tag name=" 181" val="180.6347"/>
  <p:tag name=" 182" val="192.1876"/>
  <p:tag name=" 183" val="187.8813"/>
  <p:tag name=" 184" val="194.2043"/>
  <p:tag name=" 185" val="199.8455"/>
  <p:tag name=" 186" val="196.9083"/>
  <p:tag name=" 187" val="202.9846"/>
  <p:tag name=" 188" val="204.2468"/>
  <p:tag name=" 189" val="205.0145"/>
  <p:tag name=" 190" val="206.1776"/>
  <p:tag name=" 191" val="207.43"/>
  <p:tag name=" 192" val="208.8593"/>
  <p:tag name=" 193" val="210.1685"/>
  <p:tag name=" 194" val="211.2558"/>
  <p:tag name=" 195" val="212.2473"/>
  <p:tag name=" 196" val="213.3615"/>
  <p:tag name=" 197" val="214.3887"/>
  <p:tag name=" 198" val="215.573"/>
  <p:tag name=" 199" val="216.5542"/>
  <p:tag name=" 200" val="217.7441"/>
  <p:tag name=" 201" val="218.6827"/>
  <p:tag name=" 202" val="219.747"/>
  <p:tag name=" 203" val="223.962"/>
  <p:tag name=" 204" val="221.4417"/>
  <p:tag name=" 205" val="226.931"/>
  <p:tag name=" 206" val="231.9133"/>
  <p:tag name=" 207" val="228.2617"/>
  <p:tag name=" 208" val="232.5184"/>
  <p:tag name=" 209" val="234.7412"/>
  <p:tag name=" 210" val="235.5423"/>
  <p:tag name=" 211" val="237.3078"/>
  <p:tag name=" 212" val="248.21"/>
  <p:tag name=" 213" val="237.0677"/>
  <p:tag name=" 214" val="245.2898"/>
  <p:tag name=" 215" val="246.0633"/>
  <p:tag name=" 216" val="246.9321"/>
  <p:tag name=" 217" val="247.6846"/>
  <p:tag name=" 218" val="248.5426"/>
  <p:tag name=" 219" val="249.2024"/>
  <p:tag name=" 220" val="250.0791"/>
  <p:tag name=" 221" val="254.5543"/>
  <p:tag name=" 222" val="254.1661"/>
  <p:tag name=" 223" val="257.2629"/>
  <p:tag name=" 224" val="258.1302"/>
  <p:tag name=" 225" val="258.8594"/>
  <p:tag name=" 226" val="259.6577"/>
  <p:tag name=" 227" val="265.5978"/>
  <p:tag name=" 228" val="257.6694"/>
  <p:tag name=" 229" val="265.2452"/>
  <p:tag name=" 230" val="266.4373"/>
  <p:tag name=" 231" val="267.9546"/>
  <p:tag name=" 232" val="269.2362"/>
  <p:tag name=" 233" val="272.5121"/>
  <p:tag name=" 234" val="270.7525"/>
  <p:tag name=" 235" val="273.2274"/>
  <p:tag name=" 236" val="278.7847"/>
  <p:tag name=" 237" val="272.3272"/>
  <p:tag name=" 238" val="278.0166"/>
  <p:tag name=" 239" val="282.2627"/>
  <p:tag name=" 240" val="279.0587"/>
  <p:tag name=" 241" val="283.6041"/>
  <p:tag name=" 242" val="292.3734"/>
  <p:tag name=" 243" val="283.8083"/>
  <p:tag name=" 244" val="289.9897"/>
  <p:tag name=" 245" val="291.3202"/>
  <p:tag name=" 246" val="292.7409"/>
  <p:tag name=" 247" val="293.9808"/>
  <p:tag name=" 248" val="295.1964"/>
  <p:tag name=" 249" val="296.0911"/>
  <p:tag name=" 250" val="297.1736"/>
  <p:tag name=" 251" val="297.9542"/>
  <p:tag name=" 252" val="298.7589"/>
  <p:tag name=" 253" val="299.5683"/>
  <p:tag name=" 254" val="301.6859"/>
  <p:tag name=" 255" val="303.709"/>
  <p:tag name=" 256" val="305.9539"/>
  <p:tag name=" 257" val="307.0183"/>
  <p:tag name=" 258" val="308.1377"/>
  <p:tag name=" 259" val="309.1469"/>
  <p:tag name=" 260" val="310.275"/>
  <p:tag name=" 261" val="311.2754"/>
  <p:tag name=" 262" val="312.3397"/>
  <p:tag name=" 263" val="313.1379"/>
  <p:tag name=" 264" val="314.0773"/>
  <p:tag name=" 265" val="314.7343"/>
  <p:tag name=" 266" val="315.4833"/>
  <p:tag name=" 267" val="315.7166"/>
  <p:tag name=" 268" val="316.3308"/>
  <p:tag name=" 269" val="317.0533"/>
  <p:tag name=" 270" val="317.8223"/>
  <p:tag name=" 271" val="318.7253"/>
  <p:tag name=" 272" val="322.3051"/>
  <p:tag name=" 273" val="323.5627"/>
  <p:tag name=" 274" val="327.5058"/>
  <p:tag name=" 275" val="330.8918"/>
  <p:tag name=" 276" val="330.7713"/>
  <p:tag name=" 277" val="333.0932"/>
  <p:tag name=" 278" val="337.9689"/>
  <p:tag name=" 279" val="335.4448"/>
  <p:tag name=" 280" val="340.2772"/>
  <p:tag name=" 281" val="344.9464"/>
  <p:tag name=" 282" val="343.2245"/>
  <p:tag name=" 283" val="345.8646"/>
  <p:tag name=" 284" val="347.6312"/>
  <p:tag name=" 285" val="349.4247"/>
  <p:tag name=" 286" val="350.6539"/>
  <p:tag name=" 287" val="351.1206"/>
  <p:tag name=" 288" val="351.1859"/>
  <p:tag name=" 289" val="351.4521"/>
  <p:tag name=" 290" val="352.2503"/>
  <p:tag name=" 291" val="353.2206"/>
  <p:tag name=" 292" val="353.8466"/>
  <p:tag name=" 293" val="354.3134"/>
  <p:tag name=" 294" val="354.0973"/>
  <p:tag name=" 295" val="354.6449"/>
  <p:tag name=" 296" val="360.2226"/>
  <p:tag name=" 297" val="357.638"/>
  <p:tag name=" 298" val="359.4342"/>
  <p:tag name=" 299" val="360.2325"/>
  <p:tag name=" 300" val="361.1687"/>
  <p:tag name=" 301" val="361.8289"/>
  <p:tag name=" 302" val="362.2463"/>
  <p:tag name=" 303" val="362.1602"/>
  <p:tag name=" 304" val="362.6269"/>
  <p:tag name=" 305" val="366.4315"/>
  <p:tag name=" 306" val="364.1317"/>
  <p:tag name=" 307" val="365.8198"/>
  <p:tag name=" 308" val="367.3048"/>
  <p:tag name=" 309" val="368.0057"/>
  <p:tag name=" 310" val="369.0128"/>
  <p:tag name=" 311" val="369.389"/>
  <p:tag name=" 312" val="369.6603"/>
  <p:tag name=" 313" val="369.811"/>
  <p:tag name=" 314" val="370.7411"/>
  <p:tag name=" 315" val="370.6092"/>
  <p:tag name=" 316" val="370.6092"/>
</p:tagLst>
</file>

<file path=ppt/theme/theme1.xml><?xml version="1.0" encoding="utf-8"?>
<a:theme xmlns:a="http://schemas.openxmlformats.org/drawingml/2006/main" name="Mostly Sunny (Cumul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626</TotalTime>
  <Words>1186</Words>
  <Application>Microsoft Office PowerPoint</Application>
  <PresentationFormat>On-screen Show (4:3)</PresentationFormat>
  <Paragraphs>159</Paragraphs>
  <Slides>18</Slides>
  <Notes>18</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Mostly Sunny (Cumulus)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Weather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Anglin</dc:creator>
  <cp:lastModifiedBy>Jason Anglin</cp:lastModifiedBy>
  <cp:revision>26</cp:revision>
  <dcterms:created xsi:type="dcterms:W3CDTF">2018-08-22T06:47:06Z</dcterms:created>
  <dcterms:modified xsi:type="dcterms:W3CDTF">2018-09-12T19:22:23Z</dcterms:modified>
</cp:coreProperties>
</file>